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9" r:id="rId4"/>
    <p:sldId id="263" r:id="rId5"/>
    <p:sldId id="265" r:id="rId6"/>
    <p:sldId id="264" r:id="rId7"/>
    <p:sldId id="272" r:id="rId8"/>
    <p:sldId id="258" r:id="rId9"/>
    <p:sldId id="259" r:id="rId10"/>
    <p:sldId id="273" r:id="rId11"/>
    <p:sldId id="319" r:id="rId12"/>
    <p:sldId id="260" r:id="rId13"/>
    <p:sldId id="261" r:id="rId14"/>
    <p:sldId id="266" r:id="rId15"/>
    <p:sldId id="262" r:id="rId16"/>
    <p:sldId id="267" r:id="rId17"/>
    <p:sldId id="268" r:id="rId18"/>
    <p:sldId id="269" r:id="rId19"/>
    <p:sldId id="318" r:id="rId20"/>
    <p:sldId id="270" r:id="rId21"/>
    <p:sldId id="271" r:id="rId22"/>
    <p:sldId id="283" r:id="rId23"/>
    <p:sldId id="289" r:id="rId24"/>
    <p:sldId id="290" r:id="rId25"/>
    <p:sldId id="285" r:id="rId26"/>
    <p:sldId id="287" r:id="rId27"/>
    <p:sldId id="288" r:id="rId28"/>
    <p:sldId id="328" r:id="rId29"/>
    <p:sldId id="292" r:id="rId30"/>
    <p:sldId id="327" r:id="rId31"/>
    <p:sldId id="326" r:id="rId32"/>
    <p:sldId id="356" r:id="rId33"/>
    <p:sldId id="340" r:id="rId34"/>
    <p:sldId id="343" r:id="rId35"/>
    <p:sldId id="274" r:id="rId36"/>
    <p:sldId id="275" r:id="rId37"/>
    <p:sldId id="344" r:id="rId38"/>
    <p:sldId id="279" r:id="rId39"/>
    <p:sldId id="330" r:id="rId40"/>
    <p:sldId id="280" r:id="rId41"/>
    <p:sldId id="281" r:id="rId42"/>
    <p:sldId id="345" r:id="rId43"/>
    <p:sldId id="294" r:id="rId44"/>
    <p:sldId id="301" r:id="rId45"/>
    <p:sldId id="302" r:id="rId46"/>
    <p:sldId id="305" r:id="rId47"/>
    <p:sldId id="303" r:id="rId48"/>
    <p:sldId id="307" r:id="rId49"/>
    <p:sldId id="299" r:id="rId50"/>
    <p:sldId id="338" r:id="rId51"/>
    <p:sldId id="362" r:id="rId52"/>
    <p:sldId id="331" r:id="rId53"/>
    <p:sldId id="308" r:id="rId54"/>
    <p:sldId id="322" r:id="rId55"/>
    <p:sldId id="333" r:id="rId56"/>
    <p:sldId id="334" r:id="rId57"/>
    <p:sldId id="312" r:id="rId58"/>
    <p:sldId id="313" r:id="rId59"/>
    <p:sldId id="314" r:id="rId60"/>
    <p:sldId id="315" r:id="rId61"/>
    <p:sldId id="335" r:id="rId62"/>
    <p:sldId id="332" r:id="rId63"/>
    <p:sldId id="346" r:id="rId64"/>
    <p:sldId id="342" r:id="rId65"/>
    <p:sldId id="341"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2" d="100"/>
          <a:sy n="72" d="100"/>
        </p:scale>
        <p:origin x="3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1616-476C-922C-BBEE1C51D6B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Feuil1!$C$31:$D$31</c:f>
              <c:strCache>
                <c:ptCount val="2"/>
                <c:pt idx="0">
                  <c:v>dépenses</c:v>
                </c:pt>
                <c:pt idx="1">
                  <c:v>recettes</c:v>
                </c:pt>
              </c:strCache>
            </c:strRef>
          </c:cat>
          <c:val>
            <c:numRef>
              <c:f>Feuil1!$C$32:$D$32</c:f>
              <c:numCache>
                <c:formatCode>#,##0.00</c:formatCode>
                <c:ptCount val="2"/>
                <c:pt idx="0">
                  <c:v>2221954.79</c:v>
                </c:pt>
                <c:pt idx="1">
                  <c:v>2401308.27</c:v>
                </c:pt>
              </c:numCache>
            </c:numRef>
          </c:val>
          <c:extLst>
            <c:ext xmlns:c16="http://schemas.microsoft.com/office/drawing/2014/chart" uri="{C3380CC4-5D6E-409C-BE32-E72D297353CC}">
              <c16:uniqueId val="{00000002-1616-476C-922C-BBEE1C51D6BA}"/>
            </c:ext>
          </c:extLst>
        </c:ser>
        <c:dLbls>
          <c:showLegendKey val="0"/>
          <c:showVal val="0"/>
          <c:showCatName val="0"/>
          <c:showSerName val="0"/>
          <c:showPercent val="0"/>
          <c:showBubbleSize val="0"/>
        </c:dLbls>
        <c:gapWidth val="219"/>
        <c:overlap val="-27"/>
        <c:axId val="585344040"/>
        <c:axId val="585342728"/>
      </c:barChart>
      <c:catAx>
        <c:axId val="58534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85342728"/>
        <c:crosses val="autoZero"/>
        <c:auto val="1"/>
        <c:lblAlgn val="ctr"/>
        <c:lblOffset val="100"/>
        <c:noMultiLvlLbl val="0"/>
      </c:catAx>
      <c:valAx>
        <c:axId val="585342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534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Feuil1!$I$2:$L$2</c:f>
              <c:numCache>
                <c:formatCode>General</c:formatCode>
                <c:ptCount val="4"/>
                <c:pt idx="0">
                  <c:v>2014</c:v>
                </c:pt>
                <c:pt idx="1">
                  <c:v>2015</c:v>
                </c:pt>
                <c:pt idx="2">
                  <c:v>2016</c:v>
                </c:pt>
                <c:pt idx="3">
                  <c:v>2017</c:v>
                </c:pt>
              </c:numCache>
            </c:numRef>
          </c:cat>
          <c:val>
            <c:numRef>
              <c:f>Feuil1!$I$3:$L$3</c:f>
              <c:numCache>
                <c:formatCode>#,##0.00</c:formatCode>
                <c:ptCount val="4"/>
                <c:pt idx="0">
                  <c:v>2304323.9</c:v>
                </c:pt>
                <c:pt idx="1">
                  <c:v>2367702.52</c:v>
                </c:pt>
                <c:pt idx="2">
                  <c:v>2346212.92</c:v>
                </c:pt>
                <c:pt idx="3">
                  <c:v>2401308.27</c:v>
                </c:pt>
              </c:numCache>
            </c:numRef>
          </c:val>
          <c:extLst>
            <c:ext xmlns:c16="http://schemas.microsoft.com/office/drawing/2014/chart" uri="{C3380CC4-5D6E-409C-BE32-E72D297353CC}">
              <c16:uniqueId val="{00000000-245F-49DE-A3C0-0B7D46A81CD6}"/>
            </c:ext>
          </c:extLst>
        </c:ser>
        <c:dLbls>
          <c:showLegendKey val="0"/>
          <c:showVal val="0"/>
          <c:showCatName val="0"/>
          <c:showSerName val="0"/>
          <c:showPercent val="0"/>
          <c:showBubbleSize val="0"/>
        </c:dLbls>
        <c:gapWidth val="219"/>
        <c:overlap val="-27"/>
        <c:axId val="440439936"/>
        <c:axId val="440441248"/>
      </c:barChart>
      <c:catAx>
        <c:axId val="44043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40441248"/>
        <c:crosses val="autoZero"/>
        <c:auto val="1"/>
        <c:lblAlgn val="ctr"/>
        <c:lblOffset val="100"/>
        <c:noMultiLvlLbl val="0"/>
      </c:catAx>
      <c:valAx>
        <c:axId val="440441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043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Feuil1!$I$8:$L$8</c:f>
              <c:numCache>
                <c:formatCode>General</c:formatCode>
                <c:ptCount val="4"/>
                <c:pt idx="0">
                  <c:v>2014</c:v>
                </c:pt>
                <c:pt idx="1">
                  <c:v>2015</c:v>
                </c:pt>
                <c:pt idx="2">
                  <c:v>2016</c:v>
                </c:pt>
                <c:pt idx="3">
                  <c:v>2017</c:v>
                </c:pt>
              </c:numCache>
            </c:numRef>
          </c:cat>
          <c:val>
            <c:numRef>
              <c:f>Feuil1!$I$9:$L$9</c:f>
              <c:numCache>
                <c:formatCode>#,##0.00</c:formatCode>
                <c:ptCount val="4"/>
                <c:pt idx="0">
                  <c:v>108331.02</c:v>
                </c:pt>
                <c:pt idx="1">
                  <c:v>108778.47</c:v>
                </c:pt>
                <c:pt idx="2">
                  <c:v>104006.01</c:v>
                </c:pt>
                <c:pt idx="3">
                  <c:v>23037.89</c:v>
                </c:pt>
              </c:numCache>
            </c:numRef>
          </c:val>
          <c:extLst>
            <c:ext xmlns:c16="http://schemas.microsoft.com/office/drawing/2014/chart" uri="{C3380CC4-5D6E-409C-BE32-E72D297353CC}">
              <c16:uniqueId val="{00000000-98DC-47D2-BDE2-78DBFA2ED26F}"/>
            </c:ext>
          </c:extLst>
        </c:ser>
        <c:dLbls>
          <c:showLegendKey val="0"/>
          <c:showVal val="0"/>
          <c:showCatName val="0"/>
          <c:showSerName val="0"/>
          <c:showPercent val="0"/>
          <c:showBubbleSize val="0"/>
        </c:dLbls>
        <c:gapWidth val="219"/>
        <c:overlap val="-27"/>
        <c:axId val="531194736"/>
        <c:axId val="531197032"/>
      </c:barChart>
      <c:catAx>
        <c:axId val="53119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197032"/>
        <c:crosses val="autoZero"/>
        <c:auto val="1"/>
        <c:lblAlgn val="ctr"/>
        <c:lblOffset val="100"/>
        <c:noMultiLvlLbl val="0"/>
      </c:catAx>
      <c:valAx>
        <c:axId val="5311970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19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Feuil1!$I$12:$L$12</c:f>
              <c:numCache>
                <c:formatCode>General</c:formatCode>
                <c:ptCount val="4"/>
                <c:pt idx="0">
                  <c:v>2014</c:v>
                </c:pt>
                <c:pt idx="1">
                  <c:v>2015</c:v>
                </c:pt>
                <c:pt idx="2">
                  <c:v>2016</c:v>
                </c:pt>
                <c:pt idx="3">
                  <c:v>2017</c:v>
                </c:pt>
              </c:numCache>
            </c:numRef>
          </c:cat>
          <c:val>
            <c:numRef>
              <c:f>Feuil1!$I$13:$L$13</c:f>
              <c:numCache>
                <c:formatCode>#,##0.00</c:formatCode>
                <c:ptCount val="4"/>
                <c:pt idx="0">
                  <c:v>240088.24</c:v>
                </c:pt>
                <c:pt idx="1">
                  <c:v>223504.89</c:v>
                </c:pt>
                <c:pt idx="2">
                  <c:v>213236.3</c:v>
                </c:pt>
                <c:pt idx="3">
                  <c:v>234079.49</c:v>
                </c:pt>
              </c:numCache>
            </c:numRef>
          </c:val>
          <c:extLst>
            <c:ext xmlns:c16="http://schemas.microsoft.com/office/drawing/2014/chart" uri="{C3380CC4-5D6E-409C-BE32-E72D297353CC}">
              <c16:uniqueId val="{00000000-CF01-40CF-B1AD-9EF383EB00DA}"/>
            </c:ext>
          </c:extLst>
        </c:ser>
        <c:dLbls>
          <c:showLegendKey val="0"/>
          <c:showVal val="0"/>
          <c:showCatName val="0"/>
          <c:showSerName val="0"/>
          <c:showPercent val="0"/>
          <c:showBubbleSize val="0"/>
        </c:dLbls>
        <c:gapWidth val="219"/>
        <c:overlap val="-27"/>
        <c:axId val="531201952"/>
        <c:axId val="531203264"/>
      </c:barChart>
      <c:catAx>
        <c:axId val="5312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31203264"/>
        <c:crosses val="autoZero"/>
        <c:auto val="1"/>
        <c:lblAlgn val="ctr"/>
        <c:lblOffset val="100"/>
        <c:noMultiLvlLbl val="0"/>
      </c:catAx>
      <c:valAx>
        <c:axId val="531203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20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Feuil1!$I$16:$L$16</c:f>
              <c:numCache>
                <c:formatCode>General</c:formatCode>
                <c:ptCount val="4"/>
                <c:pt idx="0">
                  <c:v>2014</c:v>
                </c:pt>
                <c:pt idx="1">
                  <c:v>2015</c:v>
                </c:pt>
                <c:pt idx="2">
                  <c:v>2016</c:v>
                </c:pt>
                <c:pt idx="3">
                  <c:v>2017</c:v>
                </c:pt>
              </c:numCache>
            </c:numRef>
          </c:cat>
          <c:val>
            <c:numRef>
              <c:f>Feuil1!$I$17:$L$17</c:f>
              <c:numCache>
                <c:formatCode>#,##0.00</c:formatCode>
                <c:ptCount val="4"/>
                <c:pt idx="0">
                  <c:v>1317576.6100000001</c:v>
                </c:pt>
                <c:pt idx="1">
                  <c:v>1367627.1</c:v>
                </c:pt>
                <c:pt idx="2">
                  <c:v>1459555.76</c:v>
                </c:pt>
                <c:pt idx="3">
                  <c:v>1476404.19</c:v>
                </c:pt>
              </c:numCache>
            </c:numRef>
          </c:val>
          <c:extLst>
            <c:ext xmlns:c16="http://schemas.microsoft.com/office/drawing/2014/chart" uri="{C3380CC4-5D6E-409C-BE32-E72D297353CC}">
              <c16:uniqueId val="{00000000-C232-4B84-8E19-1C543FE992A5}"/>
            </c:ext>
          </c:extLst>
        </c:ser>
        <c:dLbls>
          <c:showLegendKey val="0"/>
          <c:showVal val="0"/>
          <c:showCatName val="0"/>
          <c:showSerName val="0"/>
          <c:showPercent val="0"/>
          <c:showBubbleSize val="0"/>
        </c:dLbls>
        <c:gapWidth val="219"/>
        <c:overlap val="-27"/>
        <c:axId val="442163600"/>
        <c:axId val="442163928"/>
      </c:barChart>
      <c:catAx>
        <c:axId val="4421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42163928"/>
        <c:crosses val="autoZero"/>
        <c:auto val="1"/>
        <c:lblAlgn val="ctr"/>
        <c:lblOffset val="100"/>
        <c:noMultiLvlLbl val="0"/>
      </c:catAx>
      <c:valAx>
        <c:axId val="442163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216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Feuil1!$I$20:$L$20</c:f>
              <c:numCache>
                <c:formatCode>General</c:formatCode>
                <c:ptCount val="4"/>
                <c:pt idx="0">
                  <c:v>2014</c:v>
                </c:pt>
                <c:pt idx="1">
                  <c:v>2015</c:v>
                </c:pt>
                <c:pt idx="2">
                  <c:v>2016</c:v>
                </c:pt>
                <c:pt idx="3">
                  <c:v>2017</c:v>
                </c:pt>
              </c:numCache>
            </c:numRef>
          </c:cat>
          <c:val>
            <c:numRef>
              <c:f>Feuil1!$I$21:$L$21</c:f>
              <c:numCache>
                <c:formatCode>#,##0.00</c:formatCode>
                <c:ptCount val="4"/>
                <c:pt idx="0">
                  <c:v>597888.66</c:v>
                </c:pt>
                <c:pt idx="1">
                  <c:v>641205.27</c:v>
                </c:pt>
                <c:pt idx="2">
                  <c:v>545546.59</c:v>
                </c:pt>
                <c:pt idx="3">
                  <c:v>558059.14</c:v>
                </c:pt>
              </c:numCache>
            </c:numRef>
          </c:val>
          <c:extLst>
            <c:ext xmlns:c16="http://schemas.microsoft.com/office/drawing/2014/chart" uri="{C3380CC4-5D6E-409C-BE32-E72D297353CC}">
              <c16:uniqueId val="{00000000-8A45-4916-936E-802C7CBCBC7B}"/>
            </c:ext>
          </c:extLst>
        </c:ser>
        <c:dLbls>
          <c:showLegendKey val="0"/>
          <c:showVal val="0"/>
          <c:showCatName val="0"/>
          <c:showSerName val="0"/>
          <c:showPercent val="0"/>
          <c:showBubbleSize val="0"/>
        </c:dLbls>
        <c:gapWidth val="219"/>
        <c:overlap val="-27"/>
        <c:axId val="326875664"/>
        <c:axId val="326875992"/>
      </c:barChart>
      <c:catAx>
        <c:axId val="32687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26875992"/>
        <c:crosses val="autoZero"/>
        <c:auto val="1"/>
        <c:lblAlgn val="ctr"/>
        <c:lblOffset val="100"/>
        <c:noMultiLvlLbl val="0"/>
      </c:catAx>
      <c:valAx>
        <c:axId val="326875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687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7141304347826089"/>
          <c:y val="0.14671133657529242"/>
          <c:w val="0.82822462817147857"/>
          <c:h val="0.72088764946048411"/>
        </c:manualLayout>
      </c:layout>
      <c:lineChart>
        <c:grouping val="standard"/>
        <c:varyColors val="0"/>
        <c:ser>
          <c:idx val="0"/>
          <c:order val="0"/>
          <c:tx>
            <c:strRef>
              <c:f>Feuil3!$B$15</c:f>
              <c:strCache>
                <c:ptCount val="1"/>
                <c:pt idx="0">
                  <c:v>dotation forfaitaire</c:v>
                </c:pt>
              </c:strCache>
            </c:strRef>
          </c:tx>
          <c:spPr>
            <a:ln w="28575" cap="rnd">
              <a:solidFill>
                <a:schemeClr val="accent1"/>
              </a:solidFill>
              <a:round/>
            </a:ln>
            <a:effectLst/>
          </c:spPr>
          <c:marker>
            <c:symbol val="none"/>
          </c:marker>
          <c:dLbls>
            <c:dLbl>
              <c:idx val="1"/>
              <c:layout>
                <c:manualLayout>
                  <c:x val="-5.8333333333333334E-2"/>
                  <c:y val="-9.7222222222222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29-445F-B8D3-AE514D6C1B5F}"/>
                </c:ext>
              </c:extLst>
            </c:dLbl>
            <c:dLbl>
              <c:idx val="2"/>
              <c:layout>
                <c:manualLayout>
                  <c:x val="-1.1111111111111162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9-445F-B8D3-AE514D6C1B5F}"/>
                </c:ext>
              </c:extLst>
            </c:dLbl>
            <c:dLbl>
              <c:idx val="3"/>
              <c:layout>
                <c:manualLayout>
                  <c:x val="-0.05"/>
                  <c:y val="-8.7962962962962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29-445F-B8D3-AE514D6C1B5F}"/>
                </c:ext>
              </c:extLst>
            </c:dLbl>
            <c:dLbl>
              <c:idx val="4"/>
              <c:layout>
                <c:manualLayout>
                  <c:x val="-1.6666666666666718E-2"/>
                  <c:y val="8.3333333333333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29-445F-B8D3-AE514D6C1B5F}"/>
                </c:ext>
              </c:extLst>
            </c:dLbl>
            <c:dLbl>
              <c:idx val="5"/>
              <c:layout>
                <c:manualLayout>
                  <c:x val="-3.0555555555555555E-2"/>
                  <c:y val="-8.3333333333333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29-445F-B8D3-AE514D6C1B5F}"/>
                </c:ext>
              </c:extLst>
            </c:dLbl>
            <c:dLbl>
              <c:idx val="6"/>
              <c:layout>
                <c:manualLayout>
                  <c:x val="-8.3333333333334356E-3"/>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29-445F-B8D3-AE514D6C1B5F}"/>
                </c:ext>
              </c:extLst>
            </c:dLbl>
            <c:dLbl>
              <c:idx val="7"/>
              <c:layout>
                <c:manualLayout>
                  <c:x val="-2.5000000000000001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29-445F-B8D3-AE514D6C1B5F}"/>
                </c:ext>
              </c:extLst>
            </c:dLbl>
            <c:dLbl>
              <c:idx val="8"/>
              <c:layout>
                <c:manualLayout>
                  <c:x val="6.038647342995169E-3"/>
                  <c:y val="-5.556394118972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29-445F-B8D3-AE514D6C1B5F}"/>
                </c:ext>
              </c:extLst>
            </c:dLbl>
            <c:dLbl>
              <c:idx val="9"/>
              <c:layout>
                <c:manualLayout>
                  <c:x val="1.9323671497584453E-2"/>
                  <c:y val="-4.1672955892293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29-445F-B8D3-AE514D6C1B5F}"/>
                </c:ext>
              </c:extLst>
            </c:dLbl>
            <c:dLbl>
              <c:idx val="10"/>
              <c:layout>
                <c:manualLayout>
                  <c:x val="9.6618357487922701E-3"/>
                  <c:y val="-1.3890985297431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29-445F-B8D3-AE514D6C1B5F}"/>
                </c:ext>
              </c:extLst>
            </c:dLbl>
            <c:dLbl>
              <c:idx val="11"/>
              <c:layout>
                <c:manualLayout>
                  <c:x val="1.3285024154589372E-2"/>
                  <c:y val="-3.8894758832807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29-445F-B8D3-AE514D6C1B5F}"/>
                </c:ext>
              </c:extLst>
            </c:dLbl>
            <c:dLbl>
              <c:idx val="12"/>
              <c:layout>
                <c:manualLayout>
                  <c:x val="-2.7777777777777779E-3"/>
                  <c:y val="9.7222222222222224E-2"/>
                </c:manualLayout>
              </c:layout>
              <c:tx>
                <c:rich>
                  <a:bodyPr/>
                  <a:lstStyle/>
                  <a:p>
                    <a:r>
                      <a:rPr lang="en-US" dirty="0"/>
                      <a:t>180 687€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29-445F-B8D3-AE514D6C1B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Feuil3!$C$14:$O$14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Feuil3!$C$15:$O$15</c:f>
              <c:numCache>
                <c:formatCode>#,##0\ "€"</c:formatCode>
                <c:ptCount val="13"/>
                <c:pt idx="0">
                  <c:v>276470</c:v>
                </c:pt>
                <c:pt idx="1">
                  <c:v>342328</c:v>
                </c:pt>
                <c:pt idx="2">
                  <c:v>348057</c:v>
                </c:pt>
                <c:pt idx="3">
                  <c:v>347349</c:v>
                </c:pt>
                <c:pt idx="4">
                  <c:v>326282</c:v>
                </c:pt>
                <c:pt idx="5">
                  <c:v>331213</c:v>
                </c:pt>
                <c:pt idx="6">
                  <c:v>332875</c:v>
                </c:pt>
                <c:pt idx="7">
                  <c:v>338511</c:v>
                </c:pt>
                <c:pt idx="8">
                  <c:v>329379</c:v>
                </c:pt>
                <c:pt idx="9">
                  <c:v>307621</c:v>
                </c:pt>
                <c:pt idx="10">
                  <c:v>260016</c:v>
                </c:pt>
                <c:pt idx="11">
                  <c:v>209410</c:v>
                </c:pt>
                <c:pt idx="12" formatCode="General">
                  <c:v>180687</c:v>
                </c:pt>
              </c:numCache>
            </c:numRef>
          </c:val>
          <c:smooth val="0"/>
          <c:extLst>
            <c:ext xmlns:c16="http://schemas.microsoft.com/office/drawing/2014/chart" uri="{C3380CC4-5D6E-409C-BE32-E72D297353CC}">
              <c16:uniqueId val="{00000008-8B29-445F-B8D3-AE514D6C1B5F}"/>
            </c:ext>
          </c:extLst>
        </c:ser>
        <c:dLbls>
          <c:showLegendKey val="0"/>
          <c:showVal val="0"/>
          <c:showCatName val="0"/>
          <c:showSerName val="0"/>
          <c:showPercent val="0"/>
          <c:showBubbleSize val="0"/>
        </c:dLbls>
        <c:smooth val="0"/>
        <c:axId val="518839320"/>
        <c:axId val="518834728"/>
      </c:lineChart>
      <c:catAx>
        <c:axId val="51883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18834728"/>
        <c:crosses val="autoZero"/>
        <c:auto val="1"/>
        <c:lblAlgn val="ctr"/>
        <c:lblOffset val="100"/>
        <c:noMultiLvlLbl val="0"/>
      </c:catAx>
      <c:valAx>
        <c:axId val="518834728"/>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883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Feuil1!$I$24:$L$24</c:f>
              <c:numCache>
                <c:formatCode>General</c:formatCode>
                <c:ptCount val="4"/>
                <c:pt idx="0">
                  <c:v>2014</c:v>
                </c:pt>
                <c:pt idx="1">
                  <c:v>2015</c:v>
                </c:pt>
                <c:pt idx="2">
                  <c:v>2016</c:v>
                </c:pt>
                <c:pt idx="3">
                  <c:v>2017</c:v>
                </c:pt>
              </c:numCache>
            </c:numRef>
          </c:cat>
          <c:val>
            <c:numRef>
              <c:f>Feuil1!$I$25:$L$25</c:f>
              <c:numCache>
                <c:formatCode>#,##0.00</c:formatCode>
                <c:ptCount val="4"/>
                <c:pt idx="0">
                  <c:v>14634.73</c:v>
                </c:pt>
                <c:pt idx="1">
                  <c:v>13944.1</c:v>
                </c:pt>
                <c:pt idx="2">
                  <c:v>14382.42</c:v>
                </c:pt>
                <c:pt idx="3">
                  <c:v>13432.79</c:v>
                </c:pt>
              </c:numCache>
            </c:numRef>
          </c:val>
          <c:extLst>
            <c:ext xmlns:c16="http://schemas.microsoft.com/office/drawing/2014/chart" uri="{C3380CC4-5D6E-409C-BE32-E72D297353CC}">
              <c16:uniqueId val="{00000000-4A10-4ACF-961C-4892E73829F5}"/>
            </c:ext>
          </c:extLst>
        </c:ser>
        <c:dLbls>
          <c:showLegendKey val="0"/>
          <c:showVal val="0"/>
          <c:showCatName val="0"/>
          <c:showSerName val="0"/>
          <c:showPercent val="0"/>
          <c:showBubbleSize val="0"/>
        </c:dLbls>
        <c:gapWidth val="219"/>
        <c:overlap val="-27"/>
        <c:axId val="327879352"/>
        <c:axId val="327879024"/>
      </c:barChart>
      <c:catAx>
        <c:axId val="32787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27879024"/>
        <c:crosses val="autoZero"/>
        <c:auto val="1"/>
        <c:lblAlgn val="ctr"/>
        <c:lblOffset val="100"/>
        <c:noMultiLvlLbl val="0"/>
      </c:catAx>
      <c:valAx>
        <c:axId val="327879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7879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Feuil1!$I$28:$L$28</c:f>
              <c:numCache>
                <c:formatCode>General</c:formatCode>
                <c:ptCount val="4"/>
                <c:pt idx="0">
                  <c:v>2014</c:v>
                </c:pt>
                <c:pt idx="1">
                  <c:v>2015</c:v>
                </c:pt>
                <c:pt idx="2">
                  <c:v>2016</c:v>
                </c:pt>
                <c:pt idx="3">
                  <c:v>2017</c:v>
                </c:pt>
              </c:numCache>
            </c:numRef>
          </c:cat>
          <c:val>
            <c:numRef>
              <c:f>Feuil1!$I$29:$L$29</c:f>
              <c:numCache>
                <c:formatCode>#,##0.00</c:formatCode>
                <c:ptCount val="4"/>
                <c:pt idx="0">
                  <c:v>21594.799999999999</c:v>
                </c:pt>
                <c:pt idx="1">
                  <c:v>7679.33</c:v>
                </c:pt>
                <c:pt idx="2">
                  <c:v>9088.4500000000007</c:v>
                </c:pt>
                <c:pt idx="3">
                  <c:v>91296.99</c:v>
                </c:pt>
              </c:numCache>
            </c:numRef>
          </c:val>
          <c:extLst>
            <c:ext xmlns:c16="http://schemas.microsoft.com/office/drawing/2014/chart" uri="{C3380CC4-5D6E-409C-BE32-E72D297353CC}">
              <c16:uniqueId val="{00000000-4B71-460F-AC4B-62C5FF64D869}"/>
            </c:ext>
          </c:extLst>
        </c:ser>
        <c:dLbls>
          <c:showLegendKey val="0"/>
          <c:showVal val="0"/>
          <c:showCatName val="0"/>
          <c:showSerName val="0"/>
          <c:showPercent val="0"/>
          <c:showBubbleSize val="0"/>
        </c:dLbls>
        <c:gapWidth val="219"/>
        <c:overlap val="-27"/>
        <c:axId val="528136232"/>
        <c:axId val="528132296"/>
      </c:barChart>
      <c:catAx>
        <c:axId val="52813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8132296"/>
        <c:crosses val="autoZero"/>
        <c:auto val="1"/>
        <c:lblAlgn val="ctr"/>
        <c:lblOffset val="100"/>
        <c:noMultiLvlLbl val="0"/>
      </c:catAx>
      <c:valAx>
        <c:axId val="528132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8136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120B-4DFC-9C8C-BCC23D2EAD8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inv!$C$4:$C$5</c:f>
              <c:strCache>
                <c:ptCount val="2"/>
                <c:pt idx="0">
                  <c:v>dépenses</c:v>
                </c:pt>
                <c:pt idx="1">
                  <c:v>recettes</c:v>
                </c:pt>
              </c:strCache>
            </c:strRef>
          </c:cat>
          <c:val>
            <c:numRef>
              <c:f>inv!$D$4:$D$5</c:f>
              <c:numCache>
                <c:formatCode>#,##0.00</c:formatCode>
                <c:ptCount val="2"/>
                <c:pt idx="0">
                  <c:v>755156.05</c:v>
                </c:pt>
                <c:pt idx="1">
                  <c:v>718522.05</c:v>
                </c:pt>
              </c:numCache>
            </c:numRef>
          </c:val>
          <c:extLst>
            <c:ext xmlns:c16="http://schemas.microsoft.com/office/drawing/2014/chart" uri="{C3380CC4-5D6E-409C-BE32-E72D297353CC}">
              <c16:uniqueId val="{00000002-120B-4DFC-9C8C-BCC23D2EAD80}"/>
            </c:ext>
          </c:extLst>
        </c:ser>
        <c:dLbls>
          <c:showLegendKey val="0"/>
          <c:showVal val="0"/>
          <c:showCatName val="0"/>
          <c:showSerName val="0"/>
          <c:showPercent val="0"/>
          <c:showBubbleSize val="0"/>
        </c:dLbls>
        <c:gapWidth val="219"/>
        <c:overlap val="-27"/>
        <c:axId val="504740744"/>
        <c:axId val="504738776"/>
      </c:barChart>
      <c:catAx>
        <c:axId val="50474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4738776"/>
        <c:crosses val="autoZero"/>
        <c:auto val="1"/>
        <c:lblAlgn val="ctr"/>
        <c:lblOffset val="100"/>
        <c:noMultiLvlLbl val="0"/>
      </c:catAx>
      <c:valAx>
        <c:axId val="504738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474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364F-403A-B015-3A2303CDA0F0}"/>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364F-403A-B015-3A2303CDA0F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2018'!$B$3:$B$4</c:f>
              <c:strCache>
                <c:ptCount val="2"/>
                <c:pt idx="0">
                  <c:v>depenses</c:v>
                </c:pt>
                <c:pt idx="1">
                  <c:v>recettes</c:v>
                </c:pt>
              </c:strCache>
            </c:strRef>
          </c:cat>
          <c:val>
            <c:numRef>
              <c:f>'fct 2018'!$C$3:$C$4</c:f>
              <c:numCache>
                <c:formatCode>#,##0.00</c:formatCode>
                <c:ptCount val="2"/>
                <c:pt idx="0">
                  <c:v>2833468.36</c:v>
                </c:pt>
                <c:pt idx="1">
                  <c:v>2191901.5</c:v>
                </c:pt>
              </c:numCache>
            </c:numRef>
          </c:val>
          <c:extLst>
            <c:ext xmlns:c16="http://schemas.microsoft.com/office/drawing/2014/chart" uri="{C3380CC4-5D6E-409C-BE32-E72D297353CC}">
              <c16:uniqueId val="{00000000-30E3-498D-93A9-6FA9FDA49123}"/>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2018'!$B$3:$B$4</c:f>
              <c:strCache>
                <c:ptCount val="2"/>
                <c:pt idx="0">
                  <c:v>depenses</c:v>
                </c:pt>
                <c:pt idx="1">
                  <c:v>recettes</c:v>
                </c:pt>
              </c:strCache>
            </c:strRef>
          </c:cat>
          <c:val>
            <c:numRef>
              <c:f>'fct 2018'!$D$3:$D$4</c:f>
              <c:numCache>
                <c:formatCode>#,##0.00</c:formatCode>
                <c:ptCount val="2"/>
                <c:pt idx="1">
                  <c:v>641566.86</c:v>
                </c:pt>
              </c:numCache>
            </c:numRef>
          </c:val>
          <c:extLst>
            <c:ext xmlns:c16="http://schemas.microsoft.com/office/drawing/2014/chart" uri="{C3380CC4-5D6E-409C-BE32-E72D297353CC}">
              <c16:uniqueId val="{00000001-30E3-498D-93A9-6FA9FDA49123}"/>
            </c:ext>
          </c:extLst>
        </c:ser>
        <c:dLbls>
          <c:showLegendKey val="0"/>
          <c:showVal val="0"/>
          <c:showCatName val="0"/>
          <c:showSerName val="0"/>
          <c:showPercent val="0"/>
          <c:showBubbleSize val="0"/>
        </c:dLbls>
        <c:gapWidth val="150"/>
        <c:overlap val="100"/>
        <c:axId val="504757144"/>
        <c:axId val="504756488"/>
      </c:barChart>
      <c:catAx>
        <c:axId val="50475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4756488"/>
        <c:crosses val="autoZero"/>
        <c:auto val="1"/>
        <c:lblAlgn val="ctr"/>
        <c:lblOffset val="100"/>
        <c:noMultiLvlLbl val="0"/>
      </c:catAx>
      <c:valAx>
        <c:axId val="504756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475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Feuil1!$C$2:$F$2</c:f>
              <c:numCache>
                <c:formatCode>General</c:formatCode>
                <c:ptCount val="4"/>
                <c:pt idx="0">
                  <c:v>2014</c:v>
                </c:pt>
                <c:pt idx="1">
                  <c:v>2015</c:v>
                </c:pt>
                <c:pt idx="2">
                  <c:v>2016</c:v>
                </c:pt>
                <c:pt idx="3">
                  <c:v>2017</c:v>
                </c:pt>
              </c:numCache>
            </c:numRef>
          </c:cat>
          <c:val>
            <c:numRef>
              <c:f>Feuil1!$C$3:$F$3</c:f>
              <c:numCache>
                <c:formatCode>#,##0.00</c:formatCode>
                <c:ptCount val="4"/>
                <c:pt idx="0">
                  <c:v>2157039.29</c:v>
                </c:pt>
                <c:pt idx="1">
                  <c:v>2191356.4500000002</c:v>
                </c:pt>
                <c:pt idx="2">
                  <c:v>2156831.79</c:v>
                </c:pt>
                <c:pt idx="3">
                  <c:v>2221954.79</c:v>
                </c:pt>
              </c:numCache>
            </c:numRef>
          </c:val>
          <c:extLst>
            <c:ext xmlns:c16="http://schemas.microsoft.com/office/drawing/2014/chart" uri="{C3380CC4-5D6E-409C-BE32-E72D297353CC}">
              <c16:uniqueId val="{00000000-30B7-4F45-A4ED-22BCB01029BB}"/>
            </c:ext>
          </c:extLst>
        </c:ser>
        <c:dLbls>
          <c:showLegendKey val="0"/>
          <c:showVal val="0"/>
          <c:showCatName val="0"/>
          <c:showSerName val="0"/>
          <c:showPercent val="0"/>
          <c:showBubbleSize val="0"/>
        </c:dLbls>
        <c:gapWidth val="219"/>
        <c:overlap val="-27"/>
        <c:axId val="453263240"/>
        <c:axId val="453264880"/>
      </c:barChart>
      <c:catAx>
        <c:axId val="45326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3264880"/>
        <c:crosses val="autoZero"/>
        <c:auto val="1"/>
        <c:lblAlgn val="ctr"/>
        <c:lblOffset val="100"/>
        <c:noMultiLvlLbl val="0"/>
      </c:catAx>
      <c:valAx>
        <c:axId val="453264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26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14AA-4CD5-9D51-CF02DEA99A8C}"/>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14AA-4CD5-9D51-CF02DEA99A8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2018'!$I$3:$I$4</c:f>
              <c:numCache>
                <c:formatCode>#,##0.00</c:formatCode>
                <c:ptCount val="2"/>
                <c:pt idx="0">
                  <c:v>1468740.43</c:v>
                </c:pt>
                <c:pt idx="1">
                  <c:v>1493985.53</c:v>
                </c:pt>
              </c:numCache>
            </c:numRef>
          </c:val>
          <c:extLst>
            <c:ext xmlns:c16="http://schemas.microsoft.com/office/drawing/2014/chart" uri="{C3380CC4-5D6E-409C-BE32-E72D297353CC}">
              <c16:uniqueId val="{00000000-836E-4455-96AF-B1109F32C7A3}"/>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2018'!$J$3:$J$4</c:f>
              <c:numCache>
                <c:formatCode>#,##0.00</c:formatCode>
                <c:ptCount val="2"/>
                <c:pt idx="0">
                  <c:v>215188.6</c:v>
                </c:pt>
                <c:pt idx="1">
                  <c:v>566383.53</c:v>
                </c:pt>
              </c:numCache>
            </c:numRef>
          </c:val>
          <c:extLst>
            <c:ext xmlns:c16="http://schemas.microsoft.com/office/drawing/2014/chart" uri="{C3380CC4-5D6E-409C-BE32-E72D297353CC}">
              <c16:uniqueId val="{00000001-836E-4455-96AF-B1109F32C7A3}"/>
            </c:ext>
          </c:extLst>
        </c:ser>
        <c:ser>
          <c:idx val="2"/>
          <c:order val="2"/>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121-4D7D-A228-DFA09A9A3E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2018'!$K$3:$K$4</c:f>
              <c:numCache>
                <c:formatCode>General</c:formatCode>
                <c:ptCount val="2"/>
                <c:pt idx="0" formatCode="#,##0.00">
                  <c:v>376440.03</c:v>
                </c:pt>
                <c:pt idx="1">
                  <c:v>0</c:v>
                </c:pt>
              </c:numCache>
            </c:numRef>
          </c:val>
          <c:extLst>
            <c:ext xmlns:c16="http://schemas.microsoft.com/office/drawing/2014/chart" uri="{C3380CC4-5D6E-409C-BE32-E72D297353CC}">
              <c16:uniqueId val="{00000002-836E-4455-96AF-B1109F32C7A3}"/>
            </c:ext>
          </c:extLst>
        </c:ser>
        <c:dLbls>
          <c:showLegendKey val="0"/>
          <c:showVal val="0"/>
          <c:showCatName val="0"/>
          <c:showSerName val="0"/>
          <c:showPercent val="0"/>
          <c:showBubbleSize val="0"/>
        </c:dLbls>
        <c:gapWidth val="150"/>
        <c:overlap val="100"/>
        <c:axId val="507500016"/>
        <c:axId val="507503952"/>
      </c:barChart>
      <c:catAx>
        <c:axId val="50750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7503952"/>
        <c:crosses val="autoZero"/>
        <c:auto val="1"/>
        <c:lblAlgn val="ctr"/>
        <c:lblOffset val="100"/>
        <c:noMultiLvlLbl val="0"/>
      </c:catAx>
      <c:valAx>
        <c:axId val="507503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50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'fct 2018'!$H$19</c:f>
              <c:strCache>
                <c:ptCount val="1"/>
                <c:pt idx="0">
                  <c:v>BP 2017</c:v>
                </c:pt>
              </c:strCache>
            </c:strRef>
          </c:tx>
          <c:spPr>
            <a:solidFill>
              <a:schemeClr val="accent1"/>
            </a:solidFill>
            <a:ln>
              <a:noFill/>
            </a:ln>
            <a:effectLst/>
          </c:spPr>
          <c:invertIfNegative val="0"/>
          <c:dLbls>
            <c:dLbl>
              <c:idx val="7"/>
              <c:layout>
                <c:manualLayout>
                  <c:x val="-2.1676587470914641E-2"/>
                  <c:y val="-0.10747662480379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3-4DD0-BFCA-5260B7F095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2018'!$G$20:$G$27</c:f>
              <c:strCache>
                <c:ptCount val="8"/>
                <c:pt idx="0">
                  <c:v>C générales</c:v>
                </c:pt>
                <c:pt idx="1">
                  <c:v>C de personnel</c:v>
                </c:pt>
                <c:pt idx="2">
                  <c:v>attenuation de produits</c:v>
                </c:pt>
                <c:pt idx="3">
                  <c:v>C de gestion courante</c:v>
                </c:pt>
                <c:pt idx="4">
                  <c:v>C financières</c:v>
                </c:pt>
                <c:pt idx="5">
                  <c:v>Cexceptionnelles</c:v>
                </c:pt>
                <c:pt idx="6">
                  <c:v>Op d'ordre</c:v>
                </c:pt>
                <c:pt idx="7">
                  <c:v>vrt section </c:v>
                </c:pt>
              </c:strCache>
            </c:strRef>
          </c:cat>
          <c:val>
            <c:numRef>
              <c:f>'fct 2018'!$H$20:$H$27</c:f>
              <c:numCache>
                <c:formatCode>General</c:formatCode>
                <c:ptCount val="8"/>
                <c:pt idx="0">
                  <c:v>728620</c:v>
                </c:pt>
                <c:pt idx="1">
                  <c:v>1395720</c:v>
                </c:pt>
                <c:pt idx="2">
                  <c:v>3500</c:v>
                </c:pt>
                <c:pt idx="3">
                  <c:v>158800</c:v>
                </c:pt>
                <c:pt idx="4">
                  <c:v>165000</c:v>
                </c:pt>
                <c:pt idx="5">
                  <c:v>3500</c:v>
                </c:pt>
                <c:pt idx="6">
                  <c:v>95700</c:v>
                </c:pt>
                <c:pt idx="7">
                  <c:v>115158.48</c:v>
                </c:pt>
              </c:numCache>
            </c:numRef>
          </c:val>
          <c:extLst>
            <c:ext xmlns:c16="http://schemas.microsoft.com/office/drawing/2014/chart" uri="{C3380CC4-5D6E-409C-BE32-E72D297353CC}">
              <c16:uniqueId val="{00000000-3797-4EEA-82F5-797DB7F424D0}"/>
            </c:ext>
          </c:extLst>
        </c:ser>
        <c:ser>
          <c:idx val="1"/>
          <c:order val="1"/>
          <c:tx>
            <c:strRef>
              <c:f>'fct 2018'!$I$19</c:f>
              <c:strCache>
                <c:ptCount val="1"/>
                <c:pt idx="0">
                  <c:v>BP 2018</c:v>
                </c:pt>
              </c:strCache>
            </c:strRef>
          </c:tx>
          <c:spPr>
            <a:solidFill>
              <a:schemeClr val="accent2"/>
            </a:solidFill>
            <a:ln>
              <a:noFill/>
            </a:ln>
            <a:effectLst/>
          </c:spPr>
          <c:invertIfNegative val="0"/>
          <c:dLbls>
            <c:dLbl>
              <c:idx val="0"/>
              <c:layout>
                <c:manualLayout>
                  <c:x val="1.7113140288035383E-2"/>
                  <c:y val="-3.1347260747706641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dirty="0"/>
                      <a:t>772 650</a:t>
                    </a:r>
                  </a:p>
                  <a:p>
                    <a:pPr>
                      <a:defRPr sz="1400"/>
                    </a:pPr>
                    <a:endParaRPr lang="en-US" sz="140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6.5896825911579998E-2"/>
                      <c:h val="4.2509332359649647E-2"/>
                    </c:manualLayout>
                  </c15:layout>
                </c:ext>
                <c:ext xmlns:c16="http://schemas.microsoft.com/office/drawing/2014/chart" uri="{C3380CC4-5D6E-409C-BE32-E72D297353CC}">
                  <c16:uniqueId val="{00000003-3797-4EEA-82F5-797DB7F424D0}"/>
                </c:ext>
              </c:extLst>
            </c:dLbl>
            <c:dLbl>
              <c:idx val="1"/>
              <c:layout>
                <c:manualLayout>
                  <c:x val="7.9861111734948073E-2"/>
                  <c:y val="-5.5977408751975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97-4EEA-82F5-797DB7F424D0}"/>
                </c:ext>
              </c:extLst>
            </c:dLbl>
            <c:dLbl>
              <c:idx val="3"/>
              <c:layout>
                <c:manualLayout>
                  <c:x val="2.9662698644409281E-2"/>
                  <c:y val="-3.582554160126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97-4EEA-82F5-797DB7F424D0}"/>
                </c:ext>
              </c:extLst>
            </c:dLbl>
            <c:dLbl>
              <c:idx val="4"/>
              <c:layout>
                <c:manualLayout>
                  <c:x val="4.4494047966613839E-2"/>
                  <c:y val="-4.0303734301422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97-4EEA-82F5-797DB7F424D0}"/>
                </c:ext>
              </c:extLst>
            </c:dLbl>
            <c:dLbl>
              <c:idx val="5"/>
              <c:layout>
                <c:manualLayout>
                  <c:x val="1.483134932220464E-2"/>
                  <c:y val="-5.597740875197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97-4EEA-82F5-797DB7F424D0}"/>
                </c:ext>
              </c:extLst>
            </c:dLbl>
            <c:dLbl>
              <c:idx val="6"/>
              <c:layout>
                <c:manualLayout>
                  <c:x val="9.1269841982796109E-3"/>
                  <c:y val="-5.1499216051817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97-4EEA-82F5-797DB7F424D0}"/>
                </c:ext>
              </c:extLst>
            </c:dLbl>
            <c:dLbl>
              <c:idx val="7"/>
              <c:layout>
                <c:manualLayout>
                  <c:x val="4.5634920991398896E-3"/>
                  <c:y val="-9.628114305339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C3-4DD0-BFCA-5260B7F095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2018'!$G$20:$G$27</c:f>
              <c:strCache>
                <c:ptCount val="8"/>
                <c:pt idx="0">
                  <c:v>C générales</c:v>
                </c:pt>
                <c:pt idx="1">
                  <c:v>C de personnel</c:v>
                </c:pt>
                <c:pt idx="2">
                  <c:v>attenuation de produits</c:v>
                </c:pt>
                <c:pt idx="3">
                  <c:v>C de gestion courante</c:v>
                </c:pt>
                <c:pt idx="4">
                  <c:v>C financières</c:v>
                </c:pt>
                <c:pt idx="5">
                  <c:v>Cexceptionnelles</c:v>
                </c:pt>
                <c:pt idx="6">
                  <c:v>Op d'ordre</c:v>
                </c:pt>
                <c:pt idx="7">
                  <c:v>vrt section </c:v>
                </c:pt>
              </c:strCache>
            </c:strRef>
          </c:cat>
          <c:val>
            <c:numRef>
              <c:f>'fct 2018'!$I$20:$I$27</c:f>
              <c:numCache>
                <c:formatCode>#,##0.00</c:formatCode>
                <c:ptCount val="8"/>
                <c:pt idx="0">
                  <c:v>772650</c:v>
                </c:pt>
                <c:pt idx="1">
                  <c:v>1322580</c:v>
                </c:pt>
                <c:pt idx="3">
                  <c:v>179800</c:v>
                </c:pt>
                <c:pt idx="4">
                  <c:v>160000</c:v>
                </c:pt>
                <c:pt idx="5">
                  <c:v>3000</c:v>
                </c:pt>
                <c:pt idx="6">
                  <c:v>118628.43</c:v>
                </c:pt>
                <c:pt idx="7">
                  <c:v>276809.93</c:v>
                </c:pt>
              </c:numCache>
            </c:numRef>
          </c:val>
          <c:extLst>
            <c:ext xmlns:c16="http://schemas.microsoft.com/office/drawing/2014/chart" uri="{C3380CC4-5D6E-409C-BE32-E72D297353CC}">
              <c16:uniqueId val="{00000001-3797-4EEA-82F5-797DB7F424D0}"/>
            </c:ext>
          </c:extLst>
        </c:ser>
        <c:dLbls>
          <c:showLegendKey val="0"/>
          <c:showVal val="0"/>
          <c:showCatName val="0"/>
          <c:showSerName val="0"/>
          <c:showPercent val="0"/>
          <c:showBubbleSize val="0"/>
        </c:dLbls>
        <c:gapWidth val="219"/>
        <c:overlap val="-27"/>
        <c:axId val="497863016"/>
        <c:axId val="497864000"/>
      </c:barChart>
      <c:catAx>
        <c:axId val="49786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497864000"/>
        <c:crosses val="autoZero"/>
        <c:auto val="1"/>
        <c:lblAlgn val="ctr"/>
        <c:lblOffset val="100"/>
        <c:noMultiLvlLbl val="0"/>
      </c:catAx>
      <c:valAx>
        <c:axId val="49786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786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a:t>Charges générales</a:t>
            </a:r>
            <a:r>
              <a:rPr lang="fr-FR" sz="2000" b="1" baseline="0" dirty="0"/>
              <a:t> et de Gestion courante</a:t>
            </a:r>
            <a:endParaRPr lang="fr-FR"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'fct 2018'!$G$20</c:f>
              <c:strCache>
                <c:ptCount val="1"/>
                <c:pt idx="0">
                  <c:v>C générales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2018'!$H$19:$J$19</c:f>
              <c:strCache>
                <c:ptCount val="3"/>
                <c:pt idx="0">
                  <c:v>BP 2017</c:v>
                </c:pt>
                <c:pt idx="1">
                  <c:v>CA 2017</c:v>
                </c:pt>
                <c:pt idx="2">
                  <c:v>BP 2018</c:v>
                </c:pt>
              </c:strCache>
            </c:strRef>
          </c:cat>
          <c:val>
            <c:numRef>
              <c:f>'fct 2018'!$H$20:$J$20</c:f>
              <c:numCache>
                <c:formatCode>#,##0.00\ _€</c:formatCode>
                <c:ptCount val="3"/>
                <c:pt idx="0">
                  <c:v>728620</c:v>
                </c:pt>
                <c:pt idx="1">
                  <c:v>529958.09</c:v>
                </c:pt>
                <c:pt idx="2">
                  <c:v>772650</c:v>
                </c:pt>
              </c:numCache>
            </c:numRef>
          </c:val>
          <c:extLst>
            <c:ext xmlns:c16="http://schemas.microsoft.com/office/drawing/2014/chart" uri="{C3380CC4-5D6E-409C-BE32-E72D297353CC}">
              <c16:uniqueId val="{00000000-2104-4A78-A332-A56D986D7F60}"/>
            </c:ext>
          </c:extLst>
        </c:ser>
        <c:ser>
          <c:idx val="1"/>
          <c:order val="1"/>
          <c:tx>
            <c:strRef>
              <c:f>'fct 2018'!$G$21</c:f>
              <c:strCache>
                <c:ptCount val="1"/>
                <c:pt idx="0">
                  <c:v>C de gestion courante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2018'!$H$19:$J$19</c:f>
              <c:strCache>
                <c:ptCount val="3"/>
                <c:pt idx="0">
                  <c:v>BP 2017</c:v>
                </c:pt>
                <c:pt idx="1">
                  <c:v>CA 2017</c:v>
                </c:pt>
                <c:pt idx="2">
                  <c:v>BP 2018</c:v>
                </c:pt>
              </c:strCache>
            </c:strRef>
          </c:cat>
          <c:val>
            <c:numRef>
              <c:f>'fct 2018'!$H$21:$J$21</c:f>
              <c:numCache>
                <c:formatCode>#,##0.00\ _€</c:formatCode>
                <c:ptCount val="3"/>
                <c:pt idx="0">
                  <c:v>158800</c:v>
                </c:pt>
                <c:pt idx="1">
                  <c:v>158241.45000000001</c:v>
                </c:pt>
                <c:pt idx="2">
                  <c:v>179800</c:v>
                </c:pt>
              </c:numCache>
            </c:numRef>
          </c:val>
          <c:extLst>
            <c:ext xmlns:c16="http://schemas.microsoft.com/office/drawing/2014/chart" uri="{C3380CC4-5D6E-409C-BE32-E72D297353CC}">
              <c16:uniqueId val="{00000001-2104-4A78-A332-A56D986D7F60}"/>
            </c:ext>
          </c:extLst>
        </c:ser>
        <c:dLbls>
          <c:showLegendKey val="0"/>
          <c:showVal val="0"/>
          <c:showCatName val="0"/>
          <c:showSerName val="0"/>
          <c:showPercent val="0"/>
          <c:showBubbleSize val="0"/>
        </c:dLbls>
        <c:gapWidth val="219"/>
        <c:overlap val="-27"/>
        <c:axId val="495980600"/>
        <c:axId val="495980928"/>
      </c:barChart>
      <c:catAx>
        <c:axId val="49598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95980928"/>
        <c:crosses val="autoZero"/>
        <c:auto val="1"/>
        <c:lblAlgn val="ctr"/>
        <c:lblOffset val="100"/>
        <c:noMultiLvlLbl val="0"/>
      </c:catAx>
      <c:valAx>
        <c:axId val="495980928"/>
        <c:scaling>
          <c:orientation val="minMax"/>
        </c:scaling>
        <c:delete val="0"/>
        <c:axPos val="l"/>
        <c:majorGridlines>
          <c:spPr>
            <a:ln w="9525" cap="flat" cmpd="sng" algn="ctr">
              <a:solidFill>
                <a:schemeClr val="tx1">
                  <a:lumMod val="15000"/>
                  <a:lumOff val="85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598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Charges  de personnel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'fct 2018'!$G$23</c:f>
              <c:strCache>
                <c:ptCount val="1"/>
                <c:pt idx="0">
                  <c:v>C de personnel</c:v>
                </c:pt>
              </c:strCache>
            </c:strRef>
          </c:tx>
          <c:spPr>
            <a:solidFill>
              <a:srgbClr val="0070C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7DA4-4D4C-92DB-787CC040609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2018'!$H$22:$J$22</c:f>
              <c:strCache>
                <c:ptCount val="3"/>
                <c:pt idx="0">
                  <c:v>BP 2017</c:v>
                </c:pt>
                <c:pt idx="1">
                  <c:v>CA 2017</c:v>
                </c:pt>
                <c:pt idx="2">
                  <c:v>BP 2018</c:v>
                </c:pt>
              </c:strCache>
            </c:strRef>
          </c:cat>
          <c:val>
            <c:numRef>
              <c:f>'fct 2018'!$H$23:$J$23</c:f>
              <c:numCache>
                <c:formatCode>#,##0.00\ _€</c:formatCode>
                <c:ptCount val="3"/>
                <c:pt idx="0">
                  <c:v>1395720</c:v>
                </c:pt>
                <c:pt idx="1">
                  <c:v>1284796.21</c:v>
                </c:pt>
                <c:pt idx="2">
                  <c:v>1322580</c:v>
                </c:pt>
              </c:numCache>
            </c:numRef>
          </c:val>
          <c:extLst>
            <c:ext xmlns:c16="http://schemas.microsoft.com/office/drawing/2014/chart" uri="{C3380CC4-5D6E-409C-BE32-E72D297353CC}">
              <c16:uniqueId val="{00000002-7DA4-4D4C-92DB-787CC0406092}"/>
            </c:ext>
          </c:extLst>
        </c:ser>
        <c:dLbls>
          <c:showLegendKey val="0"/>
          <c:showVal val="0"/>
          <c:showCatName val="0"/>
          <c:showSerName val="0"/>
          <c:showPercent val="0"/>
          <c:showBubbleSize val="0"/>
        </c:dLbls>
        <c:gapWidth val="219"/>
        <c:overlap val="-27"/>
        <c:axId val="495984864"/>
        <c:axId val="495975680"/>
      </c:barChart>
      <c:catAx>
        <c:axId val="4959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95975680"/>
        <c:crosses val="autoZero"/>
        <c:auto val="1"/>
        <c:lblAlgn val="ctr"/>
        <c:lblOffset val="100"/>
        <c:noMultiLvlLbl val="0"/>
      </c:catAx>
      <c:valAx>
        <c:axId val="495975680"/>
        <c:scaling>
          <c:orientation val="minMax"/>
        </c:scaling>
        <c:delete val="0"/>
        <c:axPos val="l"/>
        <c:majorGridlines>
          <c:spPr>
            <a:ln w="9525" cap="flat" cmpd="sng" algn="ctr">
              <a:solidFill>
                <a:schemeClr val="tx1">
                  <a:lumMod val="15000"/>
                  <a:lumOff val="85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5984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'fct 2018'!$G$23</c:f>
              <c:strCache>
                <c:ptCount val="1"/>
                <c:pt idx="0">
                  <c:v>C de personnel</c:v>
                </c:pt>
              </c:strCache>
            </c:strRef>
          </c:tx>
          <c:spPr>
            <a:solidFill>
              <a:srgbClr val="0070C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BA2B-468A-A05F-B058CF9D2B6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2018'!$H$22:$J$22</c:f>
              <c:strCache>
                <c:ptCount val="3"/>
                <c:pt idx="0">
                  <c:v>BP 2017</c:v>
                </c:pt>
                <c:pt idx="1">
                  <c:v>CA 2017</c:v>
                </c:pt>
                <c:pt idx="2">
                  <c:v>BP 2018</c:v>
                </c:pt>
              </c:strCache>
            </c:strRef>
          </c:cat>
          <c:val>
            <c:numRef>
              <c:f>'fct 2018'!$H$23:$J$23</c:f>
              <c:numCache>
                <c:formatCode>#,##0.00\ _€</c:formatCode>
                <c:ptCount val="3"/>
                <c:pt idx="0">
                  <c:v>1395720</c:v>
                </c:pt>
                <c:pt idx="1">
                  <c:v>1284796.21</c:v>
                </c:pt>
                <c:pt idx="2">
                  <c:v>1322580</c:v>
                </c:pt>
              </c:numCache>
            </c:numRef>
          </c:val>
          <c:extLst>
            <c:ext xmlns:c16="http://schemas.microsoft.com/office/drawing/2014/chart" uri="{C3380CC4-5D6E-409C-BE32-E72D297353CC}">
              <c16:uniqueId val="{00000002-BA2B-468A-A05F-B058CF9D2B60}"/>
            </c:ext>
          </c:extLst>
        </c:ser>
        <c:dLbls>
          <c:showLegendKey val="0"/>
          <c:showVal val="0"/>
          <c:showCatName val="0"/>
          <c:showSerName val="0"/>
          <c:showPercent val="0"/>
          <c:showBubbleSize val="0"/>
        </c:dLbls>
        <c:gapWidth val="219"/>
        <c:overlap val="-27"/>
        <c:axId val="495984864"/>
        <c:axId val="495975680"/>
      </c:barChart>
      <c:catAx>
        <c:axId val="4959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95975680"/>
        <c:crosses val="autoZero"/>
        <c:auto val="1"/>
        <c:lblAlgn val="ctr"/>
        <c:lblOffset val="100"/>
        <c:noMultiLvlLbl val="0"/>
      </c:catAx>
      <c:valAx>
        <c:axId val="495975680"/>
        <c:scaling>
          <c:orientation val="minMax"/>
        </c:scaling>
        <c:delete val="0"/>
        <c:axPos val="l"/>
        <c:majorGridlines>
          <c:spPr>
            <a:ln w="9525" cap="flat" cmpd="sng" algn="ctr">
              <a:solidFill>
                <a:schemeClr val="tx1">
                  <a:lumMod val="15000"/>
                  <a:lumOff val="85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5984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80A4-49B3-8DA3-A0FBE9BBFEE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A4-49B3-8DA3-A0FBE9BBFEE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A4-49B3-8DA3-A0FBE9BBFEE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A4-49B3-8DA3-A0FBE9BBFEE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2018'!$B$22:$D$22</c:f>
              <c:strCache>
                <c:ptCount val="3"/>
                <c:pt idx="0">
                  <c:v>BP 2017</c:v>
                </c:pt>
                <c:pt idx="1">
                  <c:v>CA 2017</c:v>
                </c:pt>
                <c:pt idx="2">
                  <c:v>BP 2018</c:v>
                </c:pt>
              </c:strCache>
            </c:strRef>
          </c:cat>
          <c:val>
            <c:numRef>
              <c:f>'fct 2018'!$B$23:$D$23</c:f>
              <c:numCache>
                <c:formatCode>#,##0.00</c:formatCode>
                <c:ptCount val="3"/>
                <c:pt idx="0" formatCode="#,##0">
                  <c:v>165000</c:v>
                </c:pt>
                <c:pt idx="1">
                  <c:v>135110.67000000001</c:v>
                </c:pt>
                <c:pt idx="2" formatCode="#,##0">
                  <c:v>160000</c:v>
                </c:pt>
              </c:numCache>
            </c:numRef>
          </c:val>
          <c:extLst>
            <c:ext xmlns:c16="http://schemas.microsoft.com/office/drawing/2014/chart" uri="{C3380CC4-5D6E-409C-BE32-E72D297353CC}">
              <c16:uniqueId val="{00000004-80A4-49B3-8DA3-A0FBE9BBFEE4}"/>
            </c:ext>
          </c:extLst>
        </c:ser>
        <c:dLbls>
          <c:showLegendKey val="0"/>
          <c:showVal val="0"/>
          <c:showCatName val="0"/>
          <c:showSerName val="0"/>
          <c:showPercent val="0"/>
          <c:showBubbleSize val="0"/>
        </c:dLbls>
        <c:gapWidth val="219"/>
        <c:overlap val="-27"/>
        <c:axId val="494923200"/>
        <c:axId val="494920904"/>
      </c:barChart>
      <c:catAx>
        <c:axId val="49492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94920904"/>
        <c:crosses val="autoZero"/>
        <c:auto val="1"/>
        <c:lblAlgn val="ctr"/>
        <c:lblOffset val="100"/>
        <c:noMultiLvlLbl val="0"/>
      </c:catAx>
      <c:valAx>
        <c:axId val="49492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492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Feuil2!$B$6</c:f>
              <c:strCache>
                <c:ptCount val="1"/>
                <c:pt idx="0">
                  <c:v>produits des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Feuil2!$C$5:$E$5</c:f>
              <c:strCache>
                <c:ptCount val="3"/>
                <c:pt idx="0">
                  <c:v>BP 2017</c:v>
                </c:pt>
                <c:pt idx="1">
                  <c:v>CA 2017 </c:v>
                </c:pt>
                <c:pt idx="2">
                  <c:v>BP 2018</c:v>
                </c:pt>
              </c:strCache>
            </c:strRef>
          </c:cat>
          <c:val>
            <c:numRef>
              <c:f>Feuil2!$C$6:$E$6</c:f>
              <c:numCache>
                <c:formatCode>#,##0.00\ "€"</c:formatCode>
                <c:ptCount val="3"/>
                <c:pt idx="0">
                  <c:v>198650</c:v>
                </c:pt>
                <c:pt idx="1">
                  <c:v>234079.49</c:v>
                </c:pt>
                <c:pt idx="2">
                  <c:v>216450</c:v>
                </c:pt>
              </c:numCache>
            </c:numRef>
          </c:val>
          <c:extLst>
            <c:ext xmlns:c16="http://schemas.microsoft.com/office/drawing/2014/chart" uri="{C3380CC4-5D6E-409C-BE32-E72D297353CC}">
              <c16:uniqueId val="{00000000-7A70-420C-8BBD-307DDB2D89DC}"/>
            </c:ext>
          </c:extLst>
        </c:ser>
        <c:ser>
          <c:idx val="1"/>
          <c:order val="1"/>
          <c:tx>
            <c:strRef>
              <c:f>Feuil2!$B$7</c:f>
              <c:strCache>
                <c:ptCount val="1"/>
                <c:pt idx="0">
                  <c:v>impots et taxes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Feuil2!$C$5:$E$5</c:f>
              <c:strCache>
                <c:ptCount val="3"/>
                <c:pt idx="0">
                  <c:v>BP 2017</c:v>
                </c:pt>
                <c:pt idx="1">
                  <c:v>CA 2017 </c:v>
                </c:pt>
                <c:pt idx="2">
                  <c:v>BP 2018</c:v>
                </c:pt>
              </c:strCache>
            </c:strRef>
          </c:cat>
          <c:val>
            <c:numRef>
              <c:f>Feuil2!$C$7:$E$7</c:f>
              <c:numCache>
                <c:formatCode>#,##0.00\ "€"</c:formatCode>
                <c:ptCount val="3"/>
                <c:pt idx="0">
                  <c:v>1450517</c:v>
                </c:pt>
                <c:pt idx="1">
                  <c:v>1476404.19</c:v>
                </c:pt>
                <c:pt idx="2">
                  <c:v>1460100</c:v>
                </c:pt>
              </c:numCache>
            </c:numRef>
          </c:val>
          <c:extLst>
            <c:ext xmlns:c16="http://schemas.microsoft.com/office/drawing/2014/chart" uri="{C3380CC4-5D6E-409C-BE32-E72D297353CC}">
              <c16:uniqueId val="{00000001-7A70-420C-8BBD-307DDB2D89DC}"/>
            </c:ext>
          </c:extLst>
        </c:ser>
        <c:ser>
          <c:idx val="2"/>
          <c:order val="2"/>
          <c:tx>
            <c:strRef>
              <c:f>Feuil2!$B$8</c:f>
              <c:strCache>
                <c:ptCount val="1"/>
                <c:pt idx="0">
                  <c:v>dotations et participation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Feuil2!$C$5:$E$5</c:f>
              <c:strCache>
                <c:ptCount val="3"/>
                <c:pt idx="0">
                  <c:v>BP 2017</c:v>
                </c:pt>
                <c:pt idx="1">
                  <c:v>CA 2017 </c:v>
                </c:pt>
                <c:pt idx="2">
                  <c:v>BP 2018</c:v>
                </c:pt>
              </c:strCache>
            </c:strRef>
          </c:cat>
          <c:val>
            <c:numRef>
              <c:f>Feuil2!$C$8:$E$8</c:f>
              <c:numCache>
                <c:formatCode>#,##0.00\ "€"</c:formatCode>
                <c:ptCount val="3"/>
                <c:pt idx="0">
                  <c:v>505900</c:v>
                </c:pt>
                <c:pt idx="1">
                  <c:v>558059.14</c:v>
                </c:pt>
                <c:pt idx="2">
                  <c:v>490850</c:v>
                </c:pt>
              </c:numCache>
            </c:numRef>
          </c:val>
          <c:extLst>
            <c:ext xmlns:c16="http://schemas.microsoft.com/office/drawing/2014/chart" uri="{C3380CC4-5D6E-409C-BE32-E72D297353CC}">
              <c16:uniqueId val="{00000002-7A70-420C-8BBD-307DDB2D89DC}"/>
            </c:ext>
          </c:extLst>
        </c:ser>
        <c:dLbls>
          <c:showLegendKey val="0"/>
          <c:showVal val="0"/>
          <c:showCatName val="0"/>
          <c:showSerName val="0"/>
          <c:showPercent val="0"/>
          <c:showBubbleSize val="0"/>
        </c:dLbls>
        <c:gapWidth val="219"/>
        <c:overlap val="-27"/>
        <c:axId val="532557272"/>
        <c:axId val="532552680"/>
      </c:barChart>
      <c:catAx>
        <c:axId val="53255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32552680"/>
        <c:crosses val="autoZero"/>
        <c:auto val="1"/>
        <c:lblAlgn val="ctr"/>
        <c:lblOffset val="100"/>
        <c:noMultiLvlLbl val="0"/>
      </c:catAx>
      <c:valAx>
        <c:axId val="532552680"/>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255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Feuil2!$B$2</c:f>
              <c:strCache>
                <c:ptCount val="1"/>
                <c:pt idx="0">
                  <c:v>attenuation de charge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Feuil2!$C$1:$E$1</c:f>
              <c:strCache>
                <c:ptCount val="3"/>
                <c:pt idx="0">
                  <c:v>BP 2017</c:v>
                </c:pt>
                <c:pt idx="1">
                  <c:v>CA 2017 </c:v>
                </c:pt>
                <c:pt idx="2">
                  <c:v>BP 2018</c:v>
                </c:pt>
              </c:strCache>
            </c:strRef>
          </c:cat>
          <c:val>
            <c:numRef>
              <c:f>Feuil2!$C$2:$E$2</c:f>
              <c:numCache>
                <c:formatCode>General</c:formatCode>
                <c:ptCount val="3"/>
                <c:pt idx="0">
                  <c:v>4000</c:v>
                </c:pt>
                <c:pt idx="1">
                  <c:v>23037.89</c:v>
                </c:pt>
                <c:pt idx="2">
                  <c:v>4000</c:v>
                </c:pt>
              </c:numCache>
            </c:numRef>
          </c:val>
          <c:extLst>
            <c:ext xmlns:c16="http://schemas.microsoft.com/office/drawing/2014/chart" uri="{C3380CC4-5D6E-409C-BE32-E72D297353CC}">
              <c16:uniqueId val="{00000000-7750-4B5B-A01E-D2B0242EE97E}"/>
            </c:ext>
          </c:extLst>
        </c:ser>
        <c:ser>
          <c:idx val="1"/>
          <c:order val="1"/>
          <c:tx>
            <c:strRef>
              <c:f>Feuil2!$B$3</c:f>
              <c:strCache>
                <c:ptCount val="1"/>
                <c:pt idx="0">
                  <c:v>gestion courante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Feuil2!$C$1:$E$1</c:f>
              <c:strCache>
                <c:ptCount val="3"/>
                <c:pt idx="0">
                  <c:v>BP 2017</c:v>
                </c:pt>
                <c:pt idx="1">
                  <c:v>CA 2017 </c:v>
                </c:pt>
                <c:pt idx="2">
                  <c:v>BP 2018</c:v>
                </c:pt>
              </c:strCache>
            </c:strRef>
          </c:cat>
          <c:val>
            <c:numRef>
              <c:f>Feuil2!$C$3:$E$3</c:f>
              <c:numCache>
                <c:formatCode>General</c:formatCode>
                <c:ptCount val="3"/>
                <c:pt idx="0">
                  <c:v>13700</c:v>
                </c:pt>
                <c:pt idx="1">
                  <c:v>13432.79</c:v>
                </c:pt>
                <c:pt idx="2">
                  <c:v>13000</c:v>
                </c:pt>
              </c:numCache>
            </c:numRef>
          </c:val>
          <c:extLst>
            <c:ext xmlns:c16="http://schemas.microsoft.com/office/drawing/2014/chart" uri="{C3380CC4-5D6E-409C-BE32-E72D297353CC}">
              <c16:uniqueId val="{00000001-7750-4B5B-A01E-D2B0242EE97E}"/>
            </c:ext>
          </c:extLst>
        </c:ser>
        <c:ser>
          <c:idx val="2"/>
          <c:order val="2"/>
          <c:tx>
            <c:strRef>
              <c:f>Feuil2!$B$4</c:f>
              <c:strCache>
                <c:ptCount val="1"/>
                <c:pt idx="0">
                  <c:v>produits finan et excep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Feuil2!$C$1:$E$1</c:f>
              <c:strCache>
                <c:ptCount val="3"/>
                <c:pt idx="0">
                  <c:v>BP 2017</c:v>
                </c:pt>
                <c:pt idx="1">
                  <c:v>CA 2017 </c:v>
                </c:pt>
                <c:pt idx="2">
                  <c:v>BP 2018</c:v>
                </c:pt>
              </c:strCache>
            </c:strRef>
          </c:cat>
          <c:val>
            <c:numRef>
              <c:f>Feuil2!$C$4:$E$4</c:f>
              <c:numCache>
                <c:formatCode>General</c:formatCode>
                <c:ptCount val="3"/>
                <c:pt idx="0">
                  <c:v>1503</c:v>
                </c:pt>
                <c:pt idx="1">
                  <c:v>91296.99</c:v>
                </c:pt>
                <c:pt idx="2">
                  <c:v>1501.5</c:v>
                </c:pt>
              </c:numCache>
            </c:numRef>
          </c:val>
          <c:extLst>
            <c:ext xmlns:c16="http://schemas.microsoft.com/office/drawing/2014/chart" uri="{C3380CC4-5D6E-409C-BE32-E72D297353CC}">
              <c16:uniqueId val="{00000002-7750-4B5B-A01E-D2B0242EE97E}"/>
            </c:ext>
          </c:extLst>
        </c:ser>
        <c:dLbls>
          <c:showLegendKey val="0"/>
          <c:showVal val="0"/>
          <c:showCatName val="0"/>
          <c:showSerName val="0"/>
          <c:showPercent val="0"/>
          <c:showBubbleSize val="0"/>
        </c:dLbls>
        <c:gapWidth val="219"/>
        <c:overlap val="-27"/>
        <c:axId val="495974368"/>
        <c:axId val="495977320"/>
      </c:barChart>
      <c:catAx>
        <c:axId val="49597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95977320"/>
        <c:crosses val="autoZero"/>
        <c:auto val="1"/>
        <c:lblAlgn val="ctr"/>
        <c:lblOffset val="100"/>
        <c:noMultiLvlLbl val="0"/>
      </c:catAx>
      <c:valAx>
        <c:axId val="495977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597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0195872321247"/>
          <c:y val="4.5738436020098798E-2"/>
          <c:w val="0.8657980412767875"/>
          <c:h val="0.87571547901670466"/>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9DBC-46C2-B6C3-5059642F2E82}"/>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9DBC-46C2-B6C3-5059642F2E8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2018'!$I$3:$I$4</c:f>
              <c:numCache>
                <c:formatCode>#,##0.00</c:formatCode>
                <c:ptCount val="2"/>
                <c:pt idx="0">
                  <c:v>1468740.43</c:v>
                </c:pt>
                <c:pt idx="1">
                  <c:v>1493985.53</c:v>
                </c:pt>
              </c:numCache>
            </c:numRef>
          </c:val>
          <c:extLst>
            <c:ext xmlns:c16="http://schemas.microsoft.com/office/drawing/2014/chart" uri="{C3380CC4-5D6E-409C-BE32-E72D297353CC}">
              <c16:uniqueId val="{00000000-5131-4F3A-8C73-58C48D7961B9}"/>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2018'!$J$3:$J$4</c:f>
              <c:numCache>
                <c:formatCode>#,##0.00</c:formatCode>
                <c:ptCount val="2"/>
                <c:pt idx="0">
                  <c:v>215188.6</c:v>
                </c:pt>
                <c:pt idx="1">
                  <c:v>566383.53</c:v>
                </c:pt>
              </c:numCache>
            </c:numRef>
          </c:val>
          <c:extLst>
            <c:ext xmlns:c16="http://schemas.microsoft.com/office/drawing/2014/chart" uri="{C3380CC4-5D6E-409C-BE32-E72D297353CC}">
              <c16:uniqueId val="{00000001-5131-4F3A-8C73-58C48D7961B9}"/>
            </c:ext>
          </c:extLst>
        </c:ser>
        <c:ser>
          <c:idx val="2"/>
          <c:order val="2"/>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131-4F3A-8C73-58C48D7961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'fct 2018'!$H$3:$H$4</c:f>
              <c:strCache>
                <c:ptCount val="2"/>
                <c:pt idx="0">
                  <c:v>dépenses</c:v>
                </c:pt>
                <c:pt idx="1">
                  <c:v>recettes</c:v>
                </c:pt>
              </c:strCache>
            </c:strRef>
          </c:cat>
          <c:val>
            <c:numRef>
              <c:f>'fct 2018'!$K$3:$K$4</c:f>
              <c:numCache>
                <c:formatCode>General</c:formatCode>
                <c:ptCount val="2"/>
                <c:pt idx="0" formatCode="#,##0.00">
                  <c:v>376440.03</c:v>
                </c:pt>
                <c:pt idx="1">
                  <c:v>0</c:v>
                </c:pt>
              </c:numCache>
            </c:numRef>
          </c:val>
          <c:extLst>
            <c:ext xmlns:c16="http://schemas.microsoft.com/office/drawing/2014/chart" uri="{C3380CC4-5D6E-409C-BE32-E72D297353CC}">
              <c16:uniqueId val="{00000003-5131-4F3A-8C73-58C48D7961B9}"/>
            </c:ext>
          </c:extLst>
        </c:ser>
        <c:dLbls>
          <c:showLegendKey val="0"/>
          <c:showVal val="0"/>
          <c:showCatName val="0"/>
          <c:showSerName val="0"/>
          <c:showPercent val="0"/>
          <c:showBubbleSize val="0"/>
        </c:dLbls>
        <c:gapWidth val="150"/>
        <c:overlap val="100"/>
        <c:axId val="507500016"/>
        <c:axId val="507503952"/>
      </c:barChart>
      <c:catAx>
        <c:axId val="50750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7503952"/>
        <c:crosses val="autoZero"/>
        <c:auto val="1"/>
        <c:lblAlgn val="ctr"/>
        <c:lblOffset val="100"/>
        <c:noMultiLvlLbl val="0"/>
      </c:catAx>
      <c:valAx>
        <c:axId val="507503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50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33-4AC9-9620-E1FACB29FA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33-4AC9-9620-E1FACB29FA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33-4AC9-9620-E1FACB29FAB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Feuil2!$B$15:$B$17</c:f>
              <c:strCache>
                <c:ptCount val="3"/>
                <c:pt idx="0">
                  <c:v>dépenses d'equipement</c:v>
                </c:pt>
                <c:pt idx="1">
                  <c:v>dépenses financières</c:v>
                </c:pt>
                <c:pt idx="2">
                  <c:v>op d'ordre</c:v>
                </c:pt>
              </c:strCache>
            </c:strRef>
          </c:cat>
          <c:val>
            <c:numRef>
              <c:f>Feuil2!$C$15:$C$17</c:f>
              <c:numCache>
                <c:formatCode>#,##0</c:formatCode>
                <c:ptCount val="3"/>
                <c:pt idx="0" formatCode="#,##0.00">
                  <c:v>1196740.43</c:v>
                </c:pt>
                <c:pt idx="1">
                  <c:v>266000</c:v>
                </c:pt>
                <c:pt idx="2" formatCode="General">
                  <c:v>6000</c:v>
                </c:pt>
              </c:numCache>
            </c:numRef>
          </c:val>
          <c:extLst>
            <c:ext xmlns:c16="http://schemas.microsoft.com/office/drawing/2014/chart" uri="{C3380CC4-5D6E-409C-BE32-E72D297353CC}">
              <c16:uniqueId val="{00000006-BF33-4AC9-9620-E1FACB29FAB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0C-4A9F-9799-2A7FBBDDC8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0C-4A9F-9799-2A7FBBDDC8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0C-4A9F-9799-2A7FBBDDC8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0C-4A9F-9799-2A7FBBDDC85B}"/>
              </c:ext>
            </c:extLst>
          </c:dPt>
          <c:dLbls>
            <c:dLbl>
              <c:idx val="2"/>
              <c:layout>
                <c:manualLayout>
                  <c:x val="-6.4009661835748799E-2"/>
                  <c:y val="1.109496133708587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dirty="0"/>
                      <a:t>158 241,45</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473429951690821"/>
                      <c:h val="4.3688726754922996E-2"/>
                    </c:manualLayout>
                  </c15:layout>
                </c:ext>
                <c:ext xmlns:c16="http://schemas.microsoft.com/office/drawing/2014/chart" uri="{C3380CC4-5D6E-409C-BE32-E72D297353CC}">
                  <c16:uniqueId val="{00000005-1E0C-4A9F-9799-2A7FBBDDC85B}"/>
                </c:ext>
              </c:extLst>
            </c:dLbl>
            <c:dLbl>
              <c:idx val="3"/>
              <c:layout>
                <c:manualLayout>
                  <c:x val="-1.08131728099205E-2"/>
                  <c:y val="-1.4877914588483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0C-4A9F-9799-2A7FBBDDC8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Feuil2!$C$4:$C$7</c:f>
              <c:strCache>
                <c:ptCount val="4"/>
                <c:pt idx="0">
                  <c:v> générales 25,14%</c:v>
                </c:pt>
                <c:pt idx="1">
                  <c:v> personnel 60,95%</c:v>
                </c:pt>
                <c:pt idx="2">
                  <c:v>gestion courante  7,51%</c:v>
                </c:pt>
                <c:pt idx="3">
                  <c:v>financières et exceptionnelle 6,41%</c:v>
                </c:pt>
              </c:strCache>
            </c:strRef>
          </c:cat>
          <c:val>
            <c:numRef>
              <c:f>Feuil2!$D$4:$D$7</c:f>
              <c:numCache>
                <c:formatCode>#,##0.00</c:formatCode>
                <c:ptCount val="4"/>
                <c:pt idx="0">
                  <c:v>529958.09</c:v>
                </c:pt>
                <c:pt idx="1">
                  <c:v>1284796.21</c:v>
                </c:pt>
                <c:pt idx="2" formatCode="General">
                  <c:v>158241.45000000001</c:v>
                </c:pt>
                <c:pt idx="3" formatCode="#,##0">
                  <c:v>135121.47</c:v>
                </c:pt>
              </c:numCache>
            </c:numRef>
          </c:val>
          <c:extLst>
            <c:ext xmlns:c16="http://schemas.microsoft.com/office/drawing/2014/chart" uri="{C3380CC4-5D6E-409C-BE32-E72D297353CC}">
              <c16:uniqueId val="{00000008-1E0C-4A9F-9799-2A7FBBDDC85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414-4B0D-B149-518A180EE8F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414-4B0D-B149-518A180EE8F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414-4B0D-B149-518A180EE8F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414-4B0D-B149-518A180EE8F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414-4B0D-B149-518A180EE8F7}"/>
              </c:ext>
            </c:extLst>
          </c:dPt>
          <c:dLbls>
            <c:dLbl>
              <c:idx val="0"/>
              <c:layout>
                <c:manualLayout>
                  <c:x val="2.5736321692491647E-2"/>
                  <c:y val="-2.0766671192764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14-4B0D-B149-518A180EE8F7}"/>
                </c:ext>
              </c:extLst>
            </c:dLbl>
            <c:dLbl>
              <c:idx val="4"/>
              <c:layout>
                <c:manualLayout>
                  <c:x val="-3.7803410250971684E-2"/>
                  <c:y val="-5.5910099858579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14-4B0D-B149-518A180EE8F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Feuil2!$G$15:$G$19</c:f>
              <c:strCache>
                <c:ptCount val="5"/>
                <c:pt idx="0">
                  <c:v>terrains </c:v>
                </c:pt>
                <c:pt idx="1">
                  <c:v>voirie</c:v>
                </c:pt>
                <c:pt idx="2">
                  <c:v>urbanisme</c:v>
                </c:pt>
                <c:pt idx="3">
                  <c:v>batiments</c:v>
                </c:pt>
                <c:pt idx="4">
                  <c:v>equipements</c:v>
                </c:pt>
              </c:strCache>
            </c:strRef>
          </c:cat>
          <c:val>
            <c:numRef>
              <c:f>Feuil2!$H$15:$H$19</c:f>
              <c:numCache>
                <c:formatCode>#,##0.00\ "€"</c:formatCode>
                <c:ptCount val="5"/>
                <c:pt idx="0">
                  <c:v>5000</c:v>
                </c:pt>
                <c:pt idx="1">
                  <c:v>258425.8</c:v>
                </c:pt>
                <c:pt idx="2">
                  <c:v>9000</c:v>
                </c:pt>
                <c:pt idx="3">
                  <c:v>863240.32</c:v>
                </c:pt>
                <c:pt idx="4">
                  <c:v>61074.31</c:v>
                </c:pt>
              </c:numCache>
            </c:numRef>
          </c:val>
          <c:extLst>
            <c:ext xmlns:c16="http://schemas.microsoft.com/office/drawing/2014/chart" uri="{C3380CC4-5D6E-409C-BE32-E72D297353CC}">
              <c16:uniqueId val="{0000000A-C414-4B0D-B149-518A180EE8F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Feuil1!$C$8:$F$8</c:f>
              <c:numCache>
                <c:formatCode>General</c:formatCode>
                <c:ptCount val="4"/>
                <c:pt idx="0">
                  <c:v>2014</c:v>
                </c:pt>
                <c:pt idx="1">
                  <c:v>2015</c:v>
                </c:pt>
                <c:pt idx="2">
                  <c:v>2016</c:v>
                </c:pt>
                <c:pt idx="3">
                  <c:v>2017</c:v>
                </c:pt>
              </c:numCache>
            </c:numRef>
          </c:cat>
          <c:val>
            <c:numRef>
              <c:f>Feuil1!$C$9:$F$9</c:f>
              <c:numCache>
                <c:formatCode>#,##0.00</c:formatCode>
                <c:ptCount val="4"/>
                <c:pt idx="0">
                  <c:v>541760.72</c:v>
                </c:pt>
                <c:pt idx="1">
                  <c:v>509294.8</c:v>
                </c:pt>
                <c:pt idx="2">
                  <c:v>498157.16</c:v>
                </c:pt>
                <c:pt idx="3">
                  <c:v>529958.09</c:v>
                </c:pt>
              </c:numCache>
            </c:numRef>
          </c:val>
          <c:extLst>
            <c:ext xmlns:c16="http://schemas.microsoft.com/office/drawing/2014/chart" uri="{C3380CC4-5D6E-409C-BE32-E72D297353CC}">
              <c16:uniqueId val="{00000000-F8AA-4208-AA22-20BA58EB6993}"/>
            </c:ext>
          </c:extLst>
        </c:ser>
        <c:dLbls>
          <c:showLegendKey val="0"/>
          <c:showVal val="0"/>
          <c:showCatName val="0"/>
          <c:showSerName val="0"/>
          <c:showPercent val="0"/>
          <c:showBubbleSize val="0"/>
        </c:dLbls>
        <c:gapWidth val="219"/>
        <c:overlap val="-27"/>
        <c:axId val="440452728"/>
        <c:axId val="440451088"/>
      </c:barChart>
      <c:catAx>
        <c:axId val="44045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40451088"/>
        <c:crosses val="autoZero"/>
        <c:auto val="1"/>
        <c:lblAlgn val="ctr"/>
        <c:lblOffset val="100"/>
        <c:noMultiLvlLbl val="0"/>
      </c:catAx>
      <c:valAx>
        <c:axId val="4404510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0452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Feuil2!$G$10:$J$10</c:f>
              <c:numCache>
                <c:formatCode>General</c:formatCode>
                <c:ptCount val="4"/>
                <c:pt idx="0">
                  <c:v>2014</c:v>
                </c:pt>
                <c:pt idx="1">
                  <c:v>2015</c:v>
                </c:pt>
                <c:pt idx="2">
                  <c:v>2016</c:v>
                </c:pt>
                <c:pt idx="3">
                  <c:v>2017</c:v>
                </c:pt>
              </c:numCache>
            </c:numRef>
          </c:cat>
          <c:val>
            <c:numRef>
              <c:f>Feuil2!$G$11:$J$11</c:f>
              <c:numCache>
                <c:formatCode>#,##0.00</c:formatCode>
                <c:ptCount val="4"/>
                <c:pt idx="0">
                  <c:v>1228919.29</c:v>
                </c:pt>
                <c:pt idx="1">
                  <c:v>1286636.8600000001</c:v>
                </c:pt>
                <c:pt idx="2">
                  <c:v>1269951.9300000002</c:v>
                </c:pt>
                <c:pt idx="3">
                  <c:v>1284796.21</c:v>
                </c:pt>
              </c:numCache>
            </c:numRef>
          </c:val>
          <c:extLst>
            <c:ext xmlns:c16="http://schemas.microsoft.com/office/drawing/2014/chart" uri="{C3380CC4-5D6E-409C-BE32-E72D297353CC}">
              <c16:uniqueId val="{00000000-FB43-43C4-9FAA-2C4CD3F6D1A9}"/>
            </c:ext>
          </c:extLst>
        </c:ser>
        <c:dLbls>
          <c:showLegendKey val="0"/>
          <c:showVal val="0"/>
          <c:showCatName val="0"/>
          <c:showSerName val="0"/>
          <c:showPercent val="0"/>
          <c:showBubbleSize val="0"/>
        </c:dLbls>
        <c:gapWidth val="219"/>
        <c:overlap val="-27"/>
        <c:axId val="442437544"/>
        <c:axId val="442439512"/>
      </c:barChart>
      <c:catAx>
        <c:axId val="44243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42439512"/>
        <c:crosses val="autoZero"/>
        <c:auto val="1"/>
        <c:lblAlgn val="ctr"/>
        <c:lblOffset val="100"/>
        <c:noMultiLvlLbl val="0"/>
      </c:catAx>
      <c:valAx>
        <c:axId val="442439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2437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435974758474339E-2"/>
          <c:y val="4.8858281667462457E-2"/>
          <c:w val="0.98856402524152565"/>
          <c:h val="0.6502288640202160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CD-4FAC-B4E7-36D014DE83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CD-4FAC-B4E7-36D014DE83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3CD-4FAC-B4E7-36D014DE83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3CD-4FAC-B4E7-36D014DE838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3CD-4FAC-B4E7-36D014DE838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3CD-4FAC-B4E7-36D014DE838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Feuil2!$C$12:$C$17</c:f>
              <c:strCache>
                <c:ptCount val="6"/>
                <c:pt idx="0">
                  <c:v>administratif     19,14%</c:v>
                </c:pt>
                <c:pt idx="1">
                  <c:v>mediathèque      4,83%</c:v>
                </c:pt>
                <c:pt idx="2">
                  <c:v>centre de loisir   27,95%</c:v>
                </c:pt>
                <c:pt idx="3">
                  <c:v>ecoles   17,01%</c:v>
                </c:pt>
                <c:pt idx="4">
                  <c:v>multi accueil    15,09%</c:v>
                </c:pt>
                <c:pt idx="5">
                  <c:v>technique    15,98%</c:v>
                </c:pt>
              </c:strCache>
            </c:strRef>
          </c:cat>
          <c:val>
            <c:numRef>
              <c:f>Feuil2!$D$12:$D$17</c:f>
              <c:numCache>
                <c:formatCode>General</c:formatCode>
                <c:ptCount val="6"/>
                <c:pt idx="0" formatCode="#,##0.00">
                  <c:v>236089</c:v>
                </c:pt>
                <c:pt idx="1">
                  <c:v>59609</c:v>
                </c:pt>
                <c:pt idx="2">
                  <c:v>344776.89</c:v>
                </c:pt>
                <c:pt idx="3">
                  <c:v>209834</c:v>
                </c:pt>
                <c:pt idx="4">
                  <c:v>186153</c:v>
                </c:pt>
                <c:pt idx="5" formatCode="#,##0.00">
                  <c:v>197057</c:v>
                </c:pt>
              </c:numCache>
            </c:numRef>
          </c:val>
          <c:extLst>
            <c:ext xmlns:c16="http://schemas.microsoft.com/office/drawing/2014/chart" uri="{C3380CC4-5D6E-409C-BE32-E72D297353CC}">
              <c16:uniqueId val="{0000000C-63CD-4FAC-B4E7-36D014DE838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F96-4415-8E80-A817C8569D5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F96-4415-8E80-A817C8569D5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F96-4415-8E80-A817C8569D5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F96-4415-8E80-A817C8569D59}"/>
              </c:ext>
            </c:extLst>
          </c:dPt>
          <c:dLbls>
            <c:dLbl>
              <c:idx val="0"/>
              <c:layout>
                <c:manualLayout>
                  <c:x val="4.0846884628551863E-2"/>
                  <c:y val="-1.6613050974206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96-4415-8E80-A817C8569D59}"/>
                </c:ext>
              </c:extLst>
            </c:dLbl>
            <c:dLbl>
              <c:idx val="1"/>
              <c:layout>
                <c:manualLayout>
                  <c:x val="5.635593784472593E-2"/>
                  <c:y val="-0.19039155312687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96-4415-8E80-A817C8569D59}"/>
                </c:ext>
              </c:extLst>
            </c:dLbl>
            <c:dLbl>
              <c:idx val="2"/>
              <c:layout>
                <c:manualLayout>
                  <c:x val="-6.4325430788542734E-2"/>
                  <c:y val="-9.9577876965659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96-4415-8E80-A817C8569D59}"/>
                </c:ext>
              </c:extLst>
            </c:dLbl>
            <c:dLbl>
              <c:idx val="3"/>
              <c:layout>
                <c:manualLayout>
                  <c:x val="-4.8254640724257294E-2"/>
                  <c:y val="-3.091531846066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96-4415-8E80-A817C8569D5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'cout service'!$B$4:$B$7</c:f>
              <c:strCache>
                <c:ptCount val="4"/>
                <c:pt idx="0">
                  <c:v>bib</c:v>
                </c:pt>
                <c:pt idx="1">
                  <c:v>ecoles</c:v>
                </c:pt>
                <c:pt idx="2">
                  <c:v>cls</c:v>
                </c:pt>
                <c:pt idx="3">
                  <c:v>hga</c:v>
                </c:pt>
              </c:strCache>
            </c:strRef>
          </c:cat>
          <c:val>
            <c:numRef>
              <c:f>'cout service'!$C$4:$C$7</c:f>
              <c:numCache>
                <c:formatCode>#,##0\ "€"</c:formatCode>
                <c:ptCount val="4"/>
                <c:pt idx="0">
                  <c:v>79897</c:v>
                </c:pt>
                <c:pt idx="1">
                  <c:v>297643.96999999997</c:v>
                </c:pt>
                <c:pt idx="2">
                  <c:v>174170</c:v>
                </c:pt>
                <c:pt idx="3">
                  <c:v>98922</c:v>
                </c:pt>
              </c:numCache>
            </c:numRef>
          </c:val>
          <c:extLst>
            <c:ext xmlns:c16="http://schemas.microsoft.com/office/drawing/2014/chart" uri="{C3380CC4-5D6E-409C-BE32-E72D297353CC}">
              <c16:uniqueId val="{00000008-DF96-4415-8E80-A817C8569D5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Feuil1!$C$16:$F$16</c:f>
              <c:numCache>
                <c:formatCode>General</c:formatCode>
                <c:ptCount val="4"/>
                <c:pt idx="0">
                  <c:v>2014</c:v>
                </c:pt>
                <c:pt idx="1">
                  <c:v>2015</c:v>
                </c:pt>
                <c:pt idx="2">
                  <c:v>2016</c:v>
                </c:pt>
                <c:pt idx="3">
                  <c:v>2017</c:v>
                </c:pt>
              </c:numCache>
            </c:numRef>
          </c:cat>
          <c:val>
            <c:numRef>
              <c:f>Feuil1!$C$17:$F$17</c:f>
              <c:numCache>
                <c:formatCode>#,##0.00</c:formatCode>
                <c:ptCount val="4"/>
                <c:pt idx="0">
                  <c:v>127881.51</c:v>
                </c:pt>
                <c:pt idx="1">
                  <c:v>134601.23000000001</c:v>
                </c:pt>
                <c:pt idx="2">
                  <c:v>133493.46</c:v>
                </c:pt>
                <c:pt idx="3">
                  <c:v>158241.45000000001</c:v>
                </c:pt>
              </c:numCache>
            </c:numRef>
          </c:val>
          <c:extLst>
            <c:ext xmlns:c16="http://schemas.microsoft.com/office/drawing/2014/chart" uri="{C3380CC4-5D6E-409C-BE32-E72D297353CC}">
              <c16:uniqueId val="{00000000-577B-44F0-A9C2-3FD760E2364F}"/>
            </c:ext>
          </c:extLst>
        </c:ser>
        <c:dLbls>
          <c:showLegendKey val="0"/>
          <c:showVal val="0"/>
          <c:showCatName val="0"/>
          <c:showSerName val="0"/>
          <c:showPercent val="0"/>
          <c:showBubbleSize val="0"/>
        </c:dLbls>
        <c:gapWidth val="219"/>
        <c:overlap val="-27"/>
        <c:axId val="442442136"/>
        <c:axId val="442452960"/>
      </c:barChart>
      <c:catAx>
        <c:axId val="44244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42452960"/>
        <c:crosses val="autoZero"/>
        <c:auto val="1"/>
        <c:lblAlgn val="ctr"/>
        <c:lblOffset val="100"/>
        <c:noMultiLvlLbl val="0"/>
      </c:catAx>
      <c:valAx>
        <c:axId val="442452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244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Feuil1!$C$20:$F$20</c:f>
              <c:numCache>
                <c:formatCode>General</c:formatCode>
                <c:ptCount val="4"/>
                <c:pt idx="0">
                  <c:v>2014</c:v>
                </c:pt>
                <c:pt idx="1">
                  <c:v>2015</c:v>
                </c:pt>
                <c:pt idx="2">
                  <c:v>2016</c:v>
                </c:pt>
                <c:pt idx="3">
                  <c:v>2017</c:v>
                </c:pt>
              </c:numCache>
            </c:numRef>
          </c:cat>
          <c:val>
            <c:numRef>
              <c:f>Feuil1!$C$21:$F$21</c:f>
              <c:numCache>
                <c:formatCode>#,##0.00</c:formatCode>
                <c:ptCount val="4"/>
                <c:pt idx="0">
                  <c:v>163367.57999999999</c:v>
                </c:pt>
                <c:pt idx="1">
                  <c:v>157126.94</c:v>
                </c:pt>
                <c:pt idx="2">
                  <c:v>144815.47</c:v>
                </c:pt>
                <c:pt idx="3">
                  <c:v>135121.47</c:v>
                </c:pt>
              </c:numCache>
            </c:numRef>
          </c:val>
          <c:extLst>
            <c:ext xmlns:c16="http://schemas.microsoft.com/office/drawing/2014/chart" uri="{C3380CC4-5D6E-409C-BE32-E72D297353CC}">
              <c16:uniqueId val="{00000000-89F6-44F3-A318-AC0E21F326C8}"/>
            </c:ext>
          </c:extLst>
        </c:ser>
        <c:dLbls>
          <c:showLegendKey val="0"/>
          <c:showVal val="0"/>
          <c:showCatName val="0"/>
          <c:showSerName val="0"/>
          <c:showPercent val="0"/>
          <c:showBubbleSize val="0"/>
        </c:dLbls>
        <c:gapWidth val="219"/>
        <c:overlap val="-27"/>
        <c:axId val="453202496"/>
        <c:axId val="453202824"/>
      </c:barChart>
      <c:catAx>
        <c:axId val="4532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3202824"/>
        <c:crosses val="autoZero"/>
        <c:auto val="1"/>
        <c:lblAlgn val="ctr"/>
        <c:lblOffset val="100"/>
        <c:noMultiLvlLbl val="0"/>
      </c:catAx>
      <c:valAx>
        <c:axId val="4532028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20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0017D-B1C2-4234-A507-E571739BEA9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3269CC5-753D-4B1C-8E14-4AD14E970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CD6233-272A-4957-990E-992B6BBEBCB2}"/>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087F669B-7B0F-47A9-A471-0780D2717B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5DBAAA-E378-4BAE-AA2E-81BBB5901FE4}"/>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375167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D8B5A-A252-4C82-8D06-56071D56C0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33A01C-9B86-4F71-BBB7-3F894539278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73429A-ECD6-4E42-B081-7AF31AE32829}"/>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FFEBB839-D4CE-496C-B7B9-2BBD10F6EA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4176D2-4A5D-4E4F-B3F9-9BF7AEC00A1E}"/>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38072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50E44C-52B4-473A-94AC-EB27AA88C5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8BBD9C9-73C2-487F-8BA6-1F54143D751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34ED92-F9D6-4CEA-B682-6A1F7E55833A}"/>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9D2494D2-261F-421E-956D-F22B93F0B6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60C070-5C73-4D45-AFA0-199E7524DA22}"/>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15788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2179-3B48-4617-B41C-58A7162D3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45A770-AFB6-4E92-8031-700ABD64D86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2629C8-0EA4-48B5-9F41-89AAD11DBD0C}"/>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56C71AB0-317C-4872-A711-9BDCA0091E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AAE443-3B64-47C1-B456-AF9474585D18}"/>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14946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B3B8A-3DB3-4D35-BA9A-72B9A6F96B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4AA36A7-F2A4-4E27-872B-8148B5E0C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C55144C-E4EA-47EE-A8C2-ACAE8420A1D6}"/>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225824E6-02DA-4AC8-8186-AA252362C0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7B5AA5-2D5A-4127-AAA7-96F48A5A0F67}"/>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301854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29754-5C8E-4E6C-B66C-3273AC788C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35C80B-40A2-451D-AEFD-26E537EA3ED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22BB16-D9EE-4EBF-8268-D4D849F3DD6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3486F3F-274F-4FDB-914C-382538359A41}"/>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6" name="Espace réservé du pied de page 5">
            <a:extLst>
              <a:ext uri="{FF2B5EF4-FFF2-40B4-BE49-F238E27FC236}">
                <a16:creationId xmlns:a16="http://schemas.microsoft.com/office/drawing/2014/main" id="{40ABF171-9281-4441-8940-E25553E5C3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E3967A-5A3D-475B-B40B-8DBBA333E060}"/>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38527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B44C5-4774-4DDF-9994-3D9FD05A18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562730-DA4C-498B-9202-C1F731B11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4744D52-2D7D-4340-896F-10426D3FEB3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74480E-4EDD-4C7B-AF16-414C1AAC8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1DDDBBC-06C9-469F-86C8-F71584E813B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3273F9F-BD62-44AC-AD7F-9287272E3E5F}"/>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8" name="Espace réservé du pied de page 7">
            <a:extLst>
              <a:ext uri="{FF2B5EF4-FFF2-40B4-BE49-F238E27FC236}">
                <a16:creationId xmlns:a16="http://schemas.microsoft.com/office/drawing/2014/main" id="{C9D426D3-8565-40EB-B1D8-589A30C1840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E3E24C4-73E8-446E-ABA6-F9687F50EA61}"/>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410776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DB97B-AC9F-4395-B60C-64953CDBF6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4EB7C53-AAD1-476B-9697-CD6F9BE41860}"/>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4" name="Espace réservé du pied de page 3">
            <a:extLst>
              <a:ext uri="{FF2B5EF4-FFF2-40B4-BE49-F238E27FC236}">
                <a16:creationId xmlns:a16="http://schemas.microsoft.com/office/drawing/2014/main" id="{65348B3B-AB58-481A-AF57-D7610A30D79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DAB7462-2449-40FB-A308-1755533A3E7C}"/>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172839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F593C4-2977-4CC0-80EC-C08EBC7C4571}"/>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3" name="Espace réservé du pied de page 2">
            <a:extLst>
              <a:ext uri="{FF2B5EF4-FFF2-40B4-BE49-F238E27FC236}">
                <a16:creationId xmlns:a16="http://schemas.microsoft.com/office/drawing/2014/main" id="{5567FE8A-9D6E-445F-A3CB-C9A9701331A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47E5898-C8E8-44A1-A791-49A2EDC8FFDD}"/>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174586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9BADB-C64D-48FD-8AB2-D2FC4DB610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0D459A4-0884-456D-8C69-C6DF8F9CE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6707929-DD88-4458-896F-4AFC42D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667335-922E-4DDF-B302-F5A1BD92445F}"/>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6" name="Espace réservé du pied de page 5">
            <a:extLst>
              <a:ext uri="{FF2B5EF4-FFF2-40B4-BE49-F238E27FC236}">
                <a16:creationId xmlns:a16="http://schemas.microsoft.com/office/drawing/2014/main" id="{2EA57C40-EB60-465C-B89C-E13588EE3A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E421ED-265F-4668-A976-CF9326B63AA9}"/>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226447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7D4C44-EBAE-4DEE-822E-08E788591B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2AFF46-72F5-4CFE-97CF-AC68B17F8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DF0D995-D48B-4B45-A0F5-0743FD11C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3EA7622-AA59-4DE7-B950-9DBBB825782E}"/>
              </a:ext>
            </a:extLst>
          </p:cNvPr>
          <p:cNvSpPr>
            <a:spLocks noGrp="1"/>
          </p:cNvSpPr>
          <p:nvPr>
            <p:ph type="dt" sz="half" idx="10"/>
          </p:nvPr>
        </p:nvSpPr>
        <p:spPr/>
        <p:txBody>
          <a:bodyPr/>
          <a:lstStyle/>
          <a:p>
            <a:fld id="{68EC5E57-78E3-4FA5-A2CC-7F2C68B2B1C5}" type="datetimeFigureOut">
              <a:rPr lang="fr-FR" smtClean="0"/>
              <a:t>30/01/2019</a:t>
            </a:fld>
            <a:endParaRPr lang="fr-FR"/>
          </a:p>
        </p:txBody>
      </p:sp>
      <p:sp>
        <p:nvSpPr>
          <p:cNvPr id="6" name="Espace réservé du pied de page 5">
            <a:extLst>
              <a:ext uri="{FF2B5EF4-FFF2-40B4-BE49-F238E27FC236}">
                <a16:creationId xmlns:a16="http://schemas.microsoft.com/office/drawing/2014/main" id="{6810B4FB-D454-4EFC-BA47-945DBF8774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4FD5EE-C2AC-4346-BD42-1E4E77512387}"/>
              </a:ext>
            </a:extLst>
          </p:cNvPr>
          <p:cNvSpPr>
            <a:spLocks noGrp="1"/>
          </p:cNvSpPr>
          <p:nvPr>
            <p:ph type="sldNum" sz="quarter" idx="12"/>
          </p:nvPr>
        </p:nvSpPr>
        <p:spPr/>
        <p:txBody>
          <a:bodyPr/>
          <a:lstStyle/>
          <a:p>
            <a:fld id="{3893FAA9-A1A3-438E-8D46-B394AD9D7DBE}" type="slidenum">
              <a:rPr lang="fr-FR" smtClean="0"/>
              <a:t>‹N°›</a:t>
            </a:fld>
            <a:endParaRPr lang="fr-FR"/>
          </a:p>
        </p:txBody>
      </p:sp>
    </p:spTree>
    <p:extLst>
      <p:ext uri="{BB962C8B-B14F-4D97-AF65-F5344CB8AC3E}">
        <p14:creationId xmlns:p14="http://schemas.microsoft.com/office/powerpoint/2010/main" val="204231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6C4500-F08E-4B1A-92E5-0D1DA1254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B4FA96-9702-45B7-8627-3FA57E668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155A92-3721-455B-81BC-8F37A7897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C5E57-78E3-4FA5-A2CC-7F2C68B2B1C5}" type="datetimeFigureOut">
              <a:rPr lang="fr-FR" smtClean="0"/>
              <a:t>30/01/2019</a:t>
            </a:fld>
            <a:endParaRPr lang="fr-FR"/>
          </a:p>
        </p:txBody>
      </p:sp>
      <p:sp>
        <p:nvSpPr>
          <p:cNvPr id="5" name="Espace réservé du pied de page 4">
            <a:extLst>
              <a:ext uri="{FF2B5EF4-FFF2-40B4-BE49-F238E27FC236}">
                <a16:creationId xmlns:a16="http://schemas.microsoft.com/office/drawing/2014/main" id="{C28B0464-9EAB-4DAB-807D-0993342C2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FA0917-5F44-4B8F-94C9-027EF6726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3FAA9-A1A3-438E-8D46-B394AD9D7DBE}" type="slidenum">
              <a:rPr lang="fr-FR" smtClean="0"/>
              <a:t>‹N°›</a:t>
            </a:fld>
            <a:endParaRPr lang="fr-FR"/>
          </a:p>
        </p:txBody>
      </p:sp>
    </p:spTree>
    <p:extLst>
      <p:ext uri="{BB962C8B-B14F-4D97-AF65-F5344CB8AC3E}">
        <p14:creationId xmlns:p14="http://schemas.microsoft.com/office/powerpoint/2010/main" val="413085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BC131-F766-4A8A-A3BC-38BD9CA353F1}"/>
              </a:ext>
            </a:extLst>
          </p:cNvPr>
          <p:cNvSpPr>
            <a:spLocks noGrp="1"/>
          </p:cNvSpPr>
          <p:nvPr>
            <p:ph type="ctrTitle"/>
          </p:nvPr>
        </p:nvSpPr>
        <p:spPr/>
        <p:txBody>
          <a:bodyPr/>
          <a:lstStyle/>
          <a:p>
            <a:r>
              <a:rPr lang="fr-FR" dirty="0"/>
              <a:t>COMPTE DE GESTION2017</a:t>
            </a:r>
            <a:br>
              <a:rPr lang="fr-FR" dirty="0"/>
            </a:br>
            <a:endParaRPr lang="fr-FR" dirty="0"/>
          </a:p>
        </p:txBody>
      </p:sp>
      <p:sp>
        <p:nvSpPr>
          <p:cNvPr id="3" name="Sous-titre 2">
            <a:extLst>
              <a:ext uri="{FF2B5EF4-FFF2-40B4-BE49-F238E27FC236}">
                <a16:creationId xmlns:a16="http://schemas.microsoft.com/office/drawing/2014/main" id="{75C91E3B-9B33-4EDA-B4D0-4B2F0553CDC5}"/>
              </a:ext>
            </a:extLst>
          </p:cNvPr>
          <p:cNvSpPr>
            <a:spLocks noGrp="1"/>
          </p:cNvSpPr>
          <p:nvPr>
            <p:ph type="subTitle" idx="1"/>
          </p:nvPr>
        </p:nvSpPr>
        <p:spPr/>
        <p:txBody>
          <a:bodyPr>
            <a:normAutofit/>
          </a:bodyPr>
          <a:lstStyle/>
          <a:p>
            <a:r>
              <a:rPr lang="fr-FR" sz="4400" dirty="0"/>
              <a:t>Délibération 18-12</a:t>
            </a:r>
          </a:p>
        </p:txBody>
      </p:sp>
    </p:spTree>
    <p:extLst>
      <p:ext uri="{BB962C8B-B14F-4D97-AF65-F5344CB8AC3E}">
        <p14:creationId xmlns:p14="http://schemas.microsoft.com/office/powerpoint/2010/main" val="74568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15674C8D-F58F-4F7D-81E1-74CBE2F24157}"/>
              </a:ext>
            </a:extLst>
          </p:cNvPr>
          <p:cNvGraphicFramePr>
            <a:graphicFrameLocks/>
          </p:cNvGraphicFramePr>
          <p:nvPr>
            <p:extLst>
              <p:ext uri="{D42A27DB-BD31-4B8C-83A1-F6EECF244321}">
                <p14:modId xmlns:p14="http://schemas.microsoft.com/office/powerpoint/2010/main" val="101914454"/>
              </p:ext>
            </p:extLst>
          </p:nvPr>
        </p:nvGraphicFramePr>
        <p:xfrm>
          <a:off x="1311965" y="940905"/>
          <a:ext cx="9740348" cy="4890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491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2EB35A-B90C-42F2-BC67-F0F38F72FD2F}"/>
              </a:ext>
            </a:extLst>
          </p:cNvPr>
          <p:cNvSpPr>
            <a:spLocks noGrp="1"/>
          </p:cNvSpPr>
          <p:nvPr>
            <p:ph type="title"/>
          </p:nvPr>
        </p:nvSpPr>
        <p:spPr/>
        <p:txBody>
          <a:bodyPr/>
          <a:lstStyle/>
          <a:p>
            <a:r>
              <a:rPr lang="fr-FR" dirty="0"/>
              <a:t>		Cout de fonctionnement des services</a:t>
            </a:r>
          </a:p>
        </p:txBody>
      </p:sp>
      <p:graphicFrame>
        <p:nvGraphicFramePr>
          <p:cNvPr id="4" name="Espace réservé du contenu 3">
            <a:extLst>
              <a:ext uri="{FF2B5EF4-FFF2-40B4-BE49-F238E27FC236}">
                <a16:creationId xmlns:a16="http://schemas.microsoft.com/office/drawing/2014/main" id="{57C1883A-72B5-46F0-87F4-020DD4E3B336}"/>
              </a:ext>
            </a:extLst>
          </p:cNvPr>
          <p:cNvGraphicFramePr>
            <a:graphicFrameLocks noGrp="1"/>
          </p:cNvGraphicFramePr>
          <p:nvPr>
            <p:ph idx="1"/>
            <p:extLst>
              <p:ext uri="{D42A27DB-BD31-4B8C-83A1-F6EECF244321}">
                <p14:modId xmlns:p14="http://schemas.microsoft.com/office/powerpoint/2010/main" val="998577900"/>
              </p:ext>
            </p:extLst>
          </p:nvPr>
        </p:nvGraphicFramePr>
        <p:xfrm>
          <a:off x="838199" y="1825625"/>
          <a:ext cx="10823713" cy="4522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15DFA-0617-4A34-8EE2-1A846A00C197}"/>
              </a:ext>
            </a:extLst>
          </p:cNvPr>
          <p:cNvSpPr>
            <a:spLocks noGrp="1"/>
          </p:cNvSpPr>
          <p:nvPr>
            <p:ph type="title"/>
          </p:nvPr>
        </p:nvSpPr>
        <p:spPr/>
        <p:txBody>
          <a:bodyPr/>
          <a:lstStyle/>
          <a:p>
            <a:r>
              <a:rPr lang="fr-FR" dirty="0"/>
              <a:t>Autres charges de gestion courante</a:t>
            </a:r>
            <a:r>
              <a:rPr lang="fr-FR" sz="2000" dirty="0"/>
              <a:t> ( + 24 748€ , +18,53%)</a:t>
            </a:r>
            <a:endParaRPr lang="fr-FR" dirty="0"/>
          </a:p>
        </p:txBody>
      </p:sp>
      <p:sp>
        <p:nvSpPr>
          <p:cNvPr id="4" name="Espace réservé du contenu 3">
            <a:extLst>
              <a:ext uri="{FF2B5EF4-FFF2-40B4-BE49-F238E27FC236}">
                <a16:creationId xmlns:a16="http://schemas.microsoft.com/office/drawing/2014/main" id="{19BD4B0F-A47C-4EF4-AA97-D76A454FEABD}"/>
              </a:ext>
            </a:extLst>
          </p:cNvPr>
          <p:cNvSpPr>
            <a:spLocks noGrp="1"/>
          </p:cNvSpPr>
          <p:nvPr>
            <p:ph sz="half" idx="2"/>
          </p:nvPr>
        </p:nvSpPr>
        <p:spPr/>
        <p:txBody>
          <a:bodyPr>
            <a:normAutofit/>
          </a:bodyPr>
          <a:lstStyle/>
          <a:p>
            <a:r>
              <a:rPr lang="fr-FR" sz="2000" dirty="0"/>
              <a:t>6531 indemnités des élus  + 932€</a:t>
            </a:r>
          </a:p>
          <a:p>
            <a:r>
              <a:rPr lang="fr-FR" sz="2000" dirty="0"/>
              <a:t>6532 frais de mission des élus  - 2 422€</a:t>
            </a:r>
          </a:p>
          <a:p>
            <a:r>
              <a:rPr lang="fr-FR" sz="2000" dirty="0"/>
              <a:t>65738 </a:t>
            </a:r>
            <a:r>
              <a:rPr lang="fr-FR" sz="2000" b="1" dirty="0"/>
              <a:t>autres organismes publics  24 379 €       </a:t>
            </a:r>
            <a:r>
              <a:rPr lang="fr-FR" sz="2000" dirty="0"/>
              <a:t>( exonération TA de territoire habitat)</a:t>
            </a:r>
          </a:p>
        </p:txBody>
      </p:sp>
      <p:graphicFrame>
        <p:nvGraphicFramePr>
          <p:cNvPr id="5" name="Espace réservé du contenu 4">
            <a:extLst>
              <a:ext uri="{FF2B5EF4-FFF2-40B4-BE49-F238E27FC236}">
                <a16:creationId xmlns:a16="http://schemas.microsoft.com/office/drawing/2014/main" id="{DE1A1465-DB3D-47C0-BD66-7451C882BEDE}"/>
              </a:ext>
            </a:extLst>
          </p:cNvPr>
          <p:cNvGraphicFramePr>
            <a:graphicFrameLocks noGrp="1"/>
          </p:cNvGraphicFramePr>
          <p:nvPr>
            <p:ph sz="half" idx="1"/>
            <p:extLst>
              <p:ext uri="{D42A27DB-BD31-4B8C-83A1-F6EECF244321}">
                <p14:modId xmlns:p14="http://schemas.microsoft.com/office/powerpoint/2010/main" val="136331710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62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8BBCF-AD10-4F65-880D-3469711B69DB}"/>
              </a:ext>
            </a:extLst>
          </p:cNvPr>
          <p:cNvSpPr>
            <a:spLocks noGrp="1"/>
          </p:cNvSpPr>
          <p:nvPr>
            <p:ph type="title"/>
          </p:nvPr>
        </p:nvSpPr>
        <p:spPr/>
        <p:txBody>
          <a:bodyPr/>
          <a:lstStyle/>
          <a:p>
            <a:r>
              <a:rPr lang="fr-FR" dirty="0"/>
              <a:t>Charges financières et exceptionnelle</a:t>
            </a:r>
          </a:p>
        </p:txBody>
      </p:sp>
      <p:sp>
        <p:nvSpPr>
          <p:cNvPr id="4" name="Espace réservé du contenu 3">
            <a:extLst>
              <a:ext uri="{FF2B5EF4-FFF2-40B4-BE49-F238E27FC236}">
                <a16:creationId xmlns:a16="http://schemas.microsoft.com/office/drawing/2014/main" id="{785D2DD3-0E8E-4EA3-A548-437A79A0758D}"/>
              </a:ext>
            </a:extLst>
          </p:cNvPr>
          <p:cNvSpPr>
            <a:spLocks noGrp="1"/>
          </p:cNvSpPr>
          <p:nvPr>
            <p:ph sz="half" idx="2"/>
          </p:nvPr>
        </p:nvSpPr>
        <p:spPr/>
        <p:txBody>
          <a:bodyPr>
            <a:normAutofit/>
          </a:bodyPr>
          <a:lstStyle/>
          <a:p>
            <a:r>
              <a:rPr lang="fr-FR" sz="2000" dirty="0"/>
              <a:t>6611 intérêts  – 9 702€</a:t>
            </a:r>
          </a:p>
          <a:p>
            <a:r>
              <a:rPr lang="fr-FR" sz="2000" dirty="0"/>
              <a:t>Pas d’utilisation de la ligne de trésorerie</a:t>
            </a:r>
          </a:p>
        </p:txBody>
      </p:sp>
      <p:graphicFrame>
        <p:nvGraphicFramePr>
          <p:cNvPr id="5" name="Espace réservé du contenu 4">
            <a:extLst>
              <a:ext uri="{FF2B5EF4-FFF2-40B4-BE49-F238E27FC236}">
                <a16:creationId xmlns:a16="http://schemas.microsoft.com/office/drawing/2014/main" id="{94D72EFA-CFD5-4742-98DF-ECD0ACE10EEC}"/>
              </a:ext>
            </a:extLst>
          </p:cNvPr>
          <p:cNvGraphicFramePr>
            <a:graphicFrameLocks noGrp="1"/>
          </p:cNvGraphicFramePr>
          <p:nvPr>
            <p:ph sz="half" idx="1"/>
            <p:extLst>
              <p:ext uri="{D42A27DB-BD31-4B8C-83A1-F6EECF244321}">
                <p14:modId xmlns:p14="http://schemas.microsoft.com/office/powerpoint/2010/main" val="194649500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201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61977-1F2A-4414-871C-F4653DD8FDE7}"/>
              </a:ext>
            </a:extLst>
          </p:cNvPr>
          <p:cNvSpPr>
            <a:spLocks noGrp="1"/>
          </p:cNvSpPr>
          <p:nvPr>
            <p:ph type="title"/>
          </p:nvPr>
        </p:nvSpPr>
        <p:spPr/>
        <p:txBody>
          <a:bodyPr/>
          <a:lstStyle/>
          <a:p>
            <a:r>
              <a:rPr lang="fr-FR" dirty="0"/>
              <a:t>Recettes de fonctionnement </a:t>
            </a:r>
            <a:r>
              <a:rPr lang="fr-FR" sz="2000" dirty="0"/>
              <a:t>( + 55 095€ soit + 2,34%)</a:t>
            </a:r>
            <a:endParaRPr lang="fr-FR" dirty="0"/>
          </a:p>
        </p:txBody>
      </p:sp>
      <p:graphicFrame>
        <p:nvGraphicFramePr>
          <p:cNvPr id="4" name="Espace réservé du contenu 3">
            <a:extLst>
              <a:ext uri="{FF2B5EF4-FFF2-40B4-BE49-F238E27FC236}">
                <a16:creationId xmlns:a16="http://schemas.microsoft.com/office/drawing/2014/main" id="{064AF18C-8F7F-4AC6-8103-2469727F851E}"/>
              </a:ext>
            </a:extLst>
          </p:cNvPr>
          <p:cNvGraphicFramePr>
            <a:graphicFrameLocks noGrp="1"/>
          </p:cNvGraphicFramePr>
          <p:nvPr>
            <p:ph idx="1"/>
            <p:extLst>
              <p:ext uri="{D42A27DB-BD31-4B8C-83A1-F6EECF244321}">
                <p14:modId xmlns:p14="http://schemas.microsoft.com/office/powerpoint/2010/main" val="109008437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463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2C16B-7C3A-4632-871A-807442C4A4C8}"/>
              </a:ext>
            </a:extLst>
          </p:cNvPr>
          <p:cNvSpPr>
            <a:spLocks noGrp="1"/>
          </p:cNvSpPr>
          <p:nvPr>
            <p:ph type="title"/>
          </p:nvPr>
        </p:nvSpPr>
        <p:spPr/>
        <p:txBody>
          <a:bodyPr/>
          <a:lstStyle/>
          <a:p>
            <a:r>
              <a:rPr lang="fr-FR" dirty="0"/>
              <a:t>	Atténuation de charges   - 80 968,12€</a:t>
            </a:r>
          </a:p>
        </p:txBody>
      </p:sp>
      <p:sp>
        <p:nvSpPr>
          <p:cNvPr id="4" name="Espace réservé du contenu 3">
            <a:extLst>
              <a:ext uri="{FF2B5EF4-FFF2-40B4-BE49-F238E27FC236}">
                <a16:creationId xmlns:a16="http://schemas.microsoft.com/office/drawing/2014/main" id="{D322792C-BB75-4666-8204-9C1AB48897FF}"/>
              </a:ext>
            </a:extLst>
          </p:cNvPr>
          <p:cNvSpPr>
            <a:spLocks noGrp="1"/>
          </p:cNvSpPr>
          <p:nvPr>
            <p:ph sz="half" idx="2"/>
          </p:nvPr>
        </p:nvSpPr>
        <p:spPr/>
        <p:txBody>
          <a:bodyPr>
            <a:normAutofit/>
          </a:bodyPr>
          <a:lstStyle/>
          <a:p>
            <a:r>
              <a:rPr lang="fr-FR" sz="2000" dirty="0"/>
              <a:t>2016 : CAE, Avenir, maladie, indemnités diverses</a:t>
            </a:r>
          </a:p>
          <a:p>
            <a:r>
              <a:rPr lang="fr-FR" sz="2000" dirty="0"/>
              <a:t>2017 suppression des CAE  en cours d’année </a:t>
            </a:r>
          </a:p>
          <a:p>
            <a:r>
              <a:rPr lang="fr-FR" sz="2000" dirty="0"/>
              <a:t>Changement d’article pour les CAE au 74718 (autres) et les  emplois d’avenir au 74712 au chapitre dotations et participations</a:t>
            </a:r>
          </a:p>
        </p:txBody>
      </p:sp>
      <p:graphicFrame>
        <p:nvGraphicFramePr>
          <p:cNvPr id="5" name="Espace réservé du contenu 4">
            <a:extLst>
              <a:ext uri="{FF2B5EF4-FFF2-40B4-BE49-F238E27FC236}">
                <a16:creationId xmlns:a16="http://schemas.microsoft.com/office/drawing/2014/main" id="{F1FCA705-5D01-4583-9FF6-A9A38B5E3E38}"/>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448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59994-55AE-4B3E-87C7-C5BB4FEF5E33}"/>
              </a:ext>
            </a:extLst>
          </p:cNvPr>
          <p:cNvSpPr>
            <a:spLocks noGrp="1"/>
          </p:cNvSpPr>
          <p:nvPr>
            <p:ph type="title"/>
          </p:nvPr>
        </p:nvSpPr>
        <p:spPr/>
        <p:txBody>
          <a:bodyPr/>
          <a:lstStyle/>
          <a:p>
            <a:r>
              <a:rPr lang="fr-FR" dirty="0"/>
              <a:t>	Produits des services     + 20 843,19€</a:t>
            </a:r>
          </a:p>
        </p:txBody>
      </p:sp>
      <p:sp>
        <p:nvSpPr>
          <p:cNvPr id="4" name="Espace réservé du contenu 3">
            <a:extLst>
              <a:ext uri="{FF2B5EF4-FFF2-40B4-BE49-F238E27FC236}">
                <a16:creationId xmlns:a16="http://schemas.microsoft.com/office/drawing/2014/main" id="{6EEED05D-1B5E-4126-BE4E-D5876122A5DE}"/>
              </a:ext>
            </a:extLst>
          </p:cNvPr>
          <p:cNvSpPr>
            <a:spLocks noGrp="1"/>
          </p:cNvSpPr>
          <p:nvPr>
            <p:ph sz="half" idx="2"/>
          </p:nvPr>
        </p:nvSpPr>
        <p:spPr/>
        <p:txBody>
          <a:bodyPr>
            <a:normAutofit/>
          </a:bodyPr>
          <a:lstStyle/>
          <a:p>
            <a:r>
              <a:rPr lang="fr-FR" sz="2000" b="1" dirty="0"/>
              <a:t>Coupe de bois   + 17 486€</a:t>
            </a:r>
          </a:p>
          <a:p>
            <a:r>
              <a:rPr lang="fr-FR" sz="2000" dirty="0"/>
              <a:t>Redevance  </a:t>
            </a:r>
            <a:r>
              <a:rPr lang="fr-FR" sz="2000" dirty="0" err="1"/>
              <a:t>cls</a:t>
            </a:r>
            <a:r>
              <a:rPr lang="fr-FR" sz="2000" dirty="0"/>
              <a:t>, hga  + 4 325€</a:t>
            </a:r>
          </a:p>
        </p:txBody>
      </p:sp>
      <p:graphicFrame>
        <p:nvGraphicFramePr>
          <p:cNvPr id="5" name="Espace réservé du contenu 4">
            <a:extLst>
              <a:ext uri="{FF2B5EF4-FFF2-40B4-BE49-F238E27FC236}">
                <a16:creationId xmlns:a16="http://schemas.microsoft.com/office/drawing/2014/main" id="{55D0043D-CD4C-478E-B3B8-DFF7BB3774CB}"/>
              </a:ext>
            </a:extLst>
          </p:cNvPr>
          <p:cNvGraphicFramePr>
            <a:graphicFrameLocks noGrp="1"/>
          </p:cNvGraphicFramePr>
          <p:nvPr>
            <p:ph sz="half" idx="1"/>
            <p:extLst>
              <p:ext uri="{D42A27DB-BD31-4B8C-83A1-F6EECF244321}">
                <p14:modId xmlns:p14="http://schemas.microsoft.com/office/powerpoint/2010/main" val="228999143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29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E35E0-4671-4F6B-956F-36DBB78C1378}"/>
              </a:ext>
            </a:extLst>
          </p:cNvPr>
          <p:cNvSpPr>
            <a:spLocks noGrp="1"/>
          </p:cNvSpPr>
          <p:nvPr>
            <p:ph type="title"/>
          </p:nvPr>
        </p:nvSpPr>
        <p:spPr/>
        <p:txBody>
          <a:bodyPr/>
          <a:lstStyle/>
          <a:p>
            <a:r>
              <a:rPr lang="fr-FR" dirty="0"/>
              <a:t>	Impôts et taxes     + 16 848€</a:t>
            </a:r>
          </a:p>
        </p:txBody>
      </p:sp>
      <p:sp>
        <p:nvSpPr>
          <p:cNvPr id="4" name="Espace réservé du contenu 3">
            <a:extLst>
              <a:ext uri="{FF2B5EF4-FFF2-40B4-BE49-F238E27FC236}">
                <a16:creationId xmlns:a16="http://schemas.microsoft.com/office/drawing/2014/main" id="{04CE2D37-C06F-4820-AD7A-C9DC1F929C91}"/>
              </a:ext>
            </a:extLst>
          </p:cNvPr>
          <p:cNvSpPr>
            <a:spLocks noGrp="1"/>
          </p:cNvSpPr>
          <p:nvPr>
            <p:ph sz="half" idx="2"/>
          </p:nvPr>
        </p:nvSpPr>
        <p:spPr/>
        <p:txBody>
          <a:bodyPr>
            <a:normAutofit/>
          </a:bodyPr>
          <a:lstStyle/>
          <a:p>
            <a:r>
              <a:rPr lang="fr-FR" sz="2000" b="1" dirty="0"/>
              <a:t>Contribution directe + 41 988€</a:t>
            </a:r>
          </a:p>
          <a:p>
            <a:r>
              <a:rPr lang="fr-FR" sz="2000" dirty="0"/>
              <a:t>Dot de solidarité communautaire – 10 935</a:t>
            </a:r>
          </a:p>
          <a:p>
            <a:r>
              <a:rPr lang="fr-FR" sz="2000" dirty="0"/>
              <a:t>FPIC – 13 352€</a:t>
            </a:r>
          </a:p>
          <a:p>
            <a:r>
              <a:rPr lang="fr-FR" sz="2000" dirty="0"/>
              <a:t>Autre impôts – 5 439€</a:t>
            </a:r>
          </a:p>
        </p:txBody>
      </p:sp>
      <p:graphicFrame>
        <p:nvGraphicFramePr>
          <p:cNvPr id="5" name="Espace réservé du contenu 4">
            <a:extLst>
              <a:ext uri="{FF2B5EF4-FFF2-40B4-BE49-F238E27FC236}">
                <a16:creationId xmlns:a16="http://schemas.microsoft.com/office/drawing/2014/main" id="{14EF9205-488A-4468-AED4-2629D71A8854}"/>
              </a:ext>
            </a:extLst>
          </p:cNvPr>
          <p:cNvGraphicFramePr>
            <a:graphicFrameLocks noGrp="1"/>
          </p:cNvGraphicFramePr>
          <p:nvPr>
            <p:ph sz="half" idx="1"/>
            <p:extLst>
              <p:ext uri="{D42A27DB-BD31-4B8C-83A1-F6EECF244321}">
                <p14:modId xmlns:p14="http://schemas.microsoft.com/office/powerpoint/2010/main" val="86342408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09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BE910-A811-4565-93F5-F4C229B4A86C}"/>
              </a:ext>
            </a:extLst>
          </p:cNvPr>
          <p:cNvSpPr>
            <a:spLocks noGrp="1"/>
          </p:cNvSpPr>
          <p:nvPr>
            <p:ph type="title"/>
          </p:nvPr>
        </p:nvSpPr>
        <p:spPr/>
        <p:txBody>
          <a:bodyPr/>
          <a:lstStyle/>
          <a:p>
            <a:r>
              <a:rPr lang="fr-FR" dirty="0"/>
              <a:t>Dotations et participations  + 12 512€</a:t>
            </a:r>
          </a:p>
        </p:txBody>
      </p:sp>
      <p:sp>
        <p:nvSpPr>
          <p:cNvPr id="4" name="Espace réservé du contenu 3">
            <a:extLst>
              <a:ext uri="{FF2B5EF4-FFF2-40B4-BE49-F238E27FC236}">
                <a16:creationId xmlns:a16="http://schemas.microsoft.com/office/drawing/2014/main" id="{22E2382F-6295-46FA-90E9-A153C2FB32DA}"/>
              </a:ext>
            </a:extLst>
          </p:cNvPr>
          <p:cNvSpPr>
            <a:spLocks noGrp="1"/>
          </p:cNvSpPr>
          <p:nvPr>
            <p:ph sz="half" idx="2"/>
          </p:nvPr>
        </p:nvSpPr>
        <p:spPr/>
        <p:txBody>
          <a:bodyPr>
            <a:normAutofit/>
          </a:bodyPr>
          <a:lstStyle/>
          <a:p>
            <a:r>
              <a:rPr lang="fr-FR" sz="2000" b="1" dirty="0"/>
              <a:t>Dotation forfaitaire – 28 723€</a:t>
            </a:r>
          </a:p>
          <a:p>
            <a:r>
              <a:rPr lang="fr-FR" sz="2000" dirty="0"/>
              <a:t>Emploi avenir  + 18 332€</a:t>
            </a:r>
          </a:p>
          <a:p>
            <a:r>
              <a:rPr lang="fr-FR" sz="2000" dirty="0"/>
              <a:t>Autres ( CAE)   + 21 120€</a:t>
            </a:r>
          </a:p>
          <a:p>
            <a:r>
              <a:rPr lang="fr-FR" sz="2000" dirty="0"/>
              <a:t>Exonération TH  + 11 525€</a:t>
            </a:r>
          </a:p>
          <a:p>
            <a:r>
              <a:rPr lang="fr-FR" sz="2000" dirty="0"/>
              <a:t>CAF  - 3 422€</a:t>
            </a:r>
          </a:p>
          <a:p>
            <a:r>
              <a:rPr lang="fr-FR" sz="2000" dirty="0"/>
              <a:t>Participation ( scolaire)  – 3 127€</a:t>
            </a:r>
          </a:p>
        </p:txBody>
      </p:sp>
      <p:graphicFrame>
        <p:nvGraphicFramePr>
          <p:cNvPr id="5" name="Espace réservé du contenu 4">
            <a:extLst>
              <a:ext uri="{FF2B5EF4-FFF2-40B4-BE49-F238E27FC236}">
                <a16:creationId xmlns:a16="http://schemas.microsoft.com/office/drawing/2014/main" id="{81E2B31D-660B-494E-9B2F-15873235658E}"/>
              </a:ext>
            </a:extLst>
          </p:cNvPr>
          <p:cNvGraphicFramePr>
            <a:graphicFrameLocks noGrp="1"/>
          </p:cNvGraphicFramePr>
          <p:nvPr>
            <p:ph sz="half" idx="1"/>
            <p:extLst>
              <p:ext uri="{D42A27DB-BD31-4B8C-83A1-F6EECF244321}">
                <p14:modId xmlns:p14="http://schemas.microsoft.com/office/powerpoint/2010/main" val="166519323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787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C8786-E03C-4FC6-BF3B-4A89DD485C1E}"/>
              </a:ext>
            </a:extLst>
          </p:cNvPr>
          <p:cNvSpPr>
            <a:spLocks noGrp="1"/>
          </p:cNvSpPr>
          <p:nvPr>
            <p:ph type="title"/>
          </p:nvPr>
        </p:nvSpPr>
        <p:spPr/>
        <p:txBody>
          <a:bodyPr>
            <a:normAutofit/>
          </a:bodyPr>
          <a:lstStyle/>
          <a:p>
            <a:r>
              <a:rPr lang="fr-FR" sz="2400" dirty="0"/>
              <a:t>    </a:t>
            </a:r>
            <a:r>
              <a:rPr lang="fr-FR" sz="2400" b="1" dirty="0"/>
              <a:t>148 692€ de baisse </a:t>
            </a:r>
            <a:r>
              <a:rPr lang="fr-FR" sz="2400" dirty="0"/>
              <a:t>depuis 2013 ( 45%)   /   perte cumulée de </a:t>
            </a:r>
            <a:r>
              <a:rPr lang="fr-FR" sz="2400" b="1" dirty="0"/>
              <a:t>359 782€ </a:t>
            </a:r>
            <a:r>
              <a:rPr lang="fr-FR" sz="2400" dirty="0"/>
              <a:t>en 4 ans</a:t>
            </a:r>
          </a:p>
        </p:txBody>
      </p:sp>
      <p:graphicFrame>
        <p:nvGraphicFramePr>
          <p:cNvPr id="3" name="Graphique 2">
            <a:extLst>
              <a:ext uri="{FF2B5EF4-FFF2-40B4-BE49-F238E27FC236}">
                <a16:creationId xmlns:a16="http://schemas.microsoft.com/office/drawing/2014/main" id="{0DB22C2B-E4B3-4730-8AA8-791AD4AEE3F1}"/>
              </a:ext>
            </a:extLst>
          </p:cNvPr>
          <p:cNvGraphicFramePr>
            <a:graphicFrameLocks/>
          </p:cNvGraphicFramePr>
          <p:nvPr>
            <p:extLst>
              <p:ext uri="{D42A27DB-BD31-4B8C-83A1-F6EECF244321}">
                <p14:modId xmlns:p14="http://schemas.microsoft.com/office/powerpoint/2010/main" val="280213503"/>
              </p:ext>
            </p:extLst>
          </p:nvPr>
        </p:nvGraphicFramePr>
        <p:xfrm>
          <a:off x="838200" y="1921565"/>
          <a:ext cx="10515600" cy="4571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40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0B0F3A1-C40D-496B-9E9C-33BE0D7F8A09}"/>
              </a:ext>
            </a:extLst>
          </p:cNvPr>
          <p:cNvGraphicFramePr>
            <a:graphicFrameLocks noGrp="1"/>
          </p:cNvGraphicFramePr>
          <p:nvPr>
            <p:extLst>
              <p:ext uri="{D42A27DB-BD31-4B8C-83A1-F6EECF244321}">
                <p14:modId xmlns:p14="http://schemas.microsoft.com/office/powerpoint/2010/main" val="777009383"/>
              </p:ext>
            </p:extLst>
          </p:nvPr>
        </p:nvGraphicFramePr>
        <p:xfrm>
          <a:off x="1046921" y="980660"/>
          <a:ext cx="10190921" cy="5274372"/>
        </p:xfrm>
        <a:graphic>
          <a:graphicData uri="http://schemas.openxmlformats.org/drawingml/2006/table">
            <a:tbl>
              <a:tblPr>
                <a:tableStyleId>{5C22544A-7EE6-4342-B048-85BDC9FD1C3A}</a:tableStyleId>
              </a:tblPr>
              <a:tblGrid>
                <a:gridCol w="2255368">
                  <a:extLst>
                    <a:ext uri="{9D8B030D-6E8A-4147-A177-3AD203B41FA5}">
                      <a16:colId xmlns:a16="http://schemas.microsoft.com/office/drawing/2014/main" val="1917292334"/>
                    </a:ext>
                  </a:extLst>
                </a:gridCol>
                <a:gridCol w="2472551">
                  <a:extLst>
                    <a:ext uri="{9D8B030D-6E8A-4147-A177-3AD203B41FA5}">
                      <a16:colId xmlns:a16="http://schemas.microsoft.com/office/drawing/2014/main" val="1173933455"/>
                    </a:ext>
                  </a:extLst>
                </a:gridCol>
                <a:gridCol w="2572790">
                  <a:extLst>
                    <a:ext uri="{9D8B030D-6E8A-4147-A177-3AD203B41FA5}">
                      <a16:colId xmlns:a16="http://schemas.microsoft.com/office/drawing/2014/main" val="2209592260"/>
                    </a:ext>
                  </a:extLst>
                </a:gridCol>
                <a:gridCol w="2890212">
                  <a:extLst>
                    <a:ext uri="{9D8B030D-6E8A-4147-A177-3AD203B41FA5}">
                      <a16:colId xmlns:a16="http://schemas.microsoft.com/office/drawing/2014/main" val="2342491419"/>
                    </a:ext>
                  </a:extLst>
                </a:gridCol>
              </a:tblGrid>
              <a:tr h="32557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section d'investissement</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section de fonctionnement</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total des sections</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2924088"/>
                  </a:ext>
                </a:extLst>
              </a:tr>
              <a:tr h="310075">
                <a:tc>
                  <a:txBody>
                    <a:bodyPr/>
                    <a:lstStyle/>
                    <a:p>
                      <a:pPr algn="l" fontAlgn="b"/>
                      <a:r>
                        <a:rPr lang="fr-FR" sz="1600" u="none" strike="noStrike" dirty="0">
                          <a:effectLst/>
                        </a:rPr>
                        <a:t>RECETTES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5579182"/>
                  </a:ext>
                </a:extLst>
              </a:tr>
              <a:tr h="310075">
                <a:tc>
                  <a:txBody>
                    <a:bodyPr/>
                    <a:lstStyle/>
                    <a:p>
                      <a:pPr algn="l" fontAlgn="b"/>
                      <a:r>
                        <a:rPr lang="fr-FR" sz="1600" u="none" strike="noStrike" dirty="0">
                          <a:effectLst/>
                        </a:rPr>
                        <a:t>prévision budgétaire totale</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2 558 655,89</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2 687 236,48</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5 245 892,37</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1243952"/>
                  </a:ext>
                </a:extLst>
              </a:tr>
              <a:tr h="310075">
                <a:tc>
                  <a:txBody>
                    <a:bodyPr/>
                    <a:lstStyle/>
                    <a:p>
                      <a:pPr algn="l" fontAlgn="b"/>
                      <a:r>
                        <a:rPr lang="fr-FR" sz="1600" u="none" strike="noStrike" dirty="0">
                          <a:effectLst/>
                        </a:rPr>
                        <a:t>titres de recettes émis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789 504,48</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2 411 782,82</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3 201 287,30</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9729390"/>
                  </a:ext>
                </a:extLst>
              </a:tr>
              <a:tr h="310075">
                <a:tc>
                  <a:txBody>
                    <a:bodyPr/>
                    <a:lstStyle/>
                    <a:p>
                      <a:pPr algn="l" fontAlgn="b"/>
                      <a:r>
                        <a:rPr lang="fr-FR" sz="1600" u="none" strike="noStrike" dirty="0">
                          <a:effectLst/>
                        </a:rPr>
                        <a:t>réduction de titres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709 872,43</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10 474,55</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720 346,98</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1570384"/>
                  </a:ext>
                </a:extLst>
              </a:tr>
              <a:tr h="310075">
                <a:tc>
                  <a:txBody>
                    <a:bodyPr/>
                    <a:lstStyle/>
                    <a:p>
                      <a:pPr algn="l" fontAlgn="b"/>
                      <a:r>
                        <a:rPr lang="fr-FR" sz="1600" u="none" strike="noStrike" dirty="0">
                          <a:effectLst/>
                        </a:rPr>
                        <a:t>recettes nettes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718 522,05</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fr-FR" sz="1600" u="none" strike="noStrike" dirty="0">
                          <a:effectLst/>
                        </a:rPr>
                        <a:t>2 401 308,27</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fr-FR" sz="1600" u="none" strike="noStrike">
                          <a:effectLst/>
                        </a:rPr>
                        <a:t>3 119 830,32</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3786547"/>
                  </a:ext>
                </a:extLst>
              </a:tr>
              <a:tr h="32557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7034535"/>
                  </a:ext>
                </a:extLst>
              </a:tr>
              <a:tr h="310075">
                <a:tc>
                  <a:txBody>
                    <a:bodyPr/>
                    <a:lstStyle/>
                    <a:p>
                      <a:pPr algn="l" fontAlgn="b"/>
                      <a:r>
                        <a:rPr lang="fr-FR" sz="1600" u="none" strike="noStrike">
                          <a:effectLst/>
                        </a:rPr>
                        <a:t>DEPENSES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3766752"/>
                  </a:ext>
                </a:extLst>
              </a:tr>
              <a:tr h="561235">
                <a:tc>
                  <a:txBody>
                    <a:bodyPr/>
                    <a:lstStyle/>
                    <a:p>
                      <a:pPr algn="l" fontAlgn="b"/>
                      <a:r>
                        <a:rPr lang="fr-FR" sz="1600" u="none" strike="noStrike">
                          <a:effectLst/>
                        </a:rPr>
                        <a:t>autorisation budgétaire totale</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2 558 665,89</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2 687 236,48</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5 245 902,37</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5931715"/>
                  </a:ext>
                </a:extLst>
              </a:tr>
              <a:tr h="310075">
                <a:tc>
                  <a:txBody>
                    <a:bodyPr/>
                    <a:lstStyle/>
                    <a:p>
                      <a:pPr algn="l" fontAlgn="b"/>
                      <a:r>
                        <a:rPr lang="fr-FR" sz="1600" u="none" strike="noStrike">
                          <a:effectLst/>
                        </a:rPr>
                        <a:t>mandats émis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761 074,16</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2 224 798,79</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2 985 872,95</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27155"/>
                  </a:ext>
                </a:extLst>
              </a:tr>
              <a:tr h="310075">
                <a:tc>
                  <a:txBody>
                    <a:bodyPr/>
                    <a:lstStyle/>
                    <a:p>
                      <a:pPr algn="l" fontAlgn="b"/>
                      <a:r>
                        <a:rPr lang="fr-FR" sz="1600" u="none" strike="noStrike">
                          <a:effectLst/>
                        </a:rPr>
                        <a:t>annulation de mandats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5 918,11</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2 844,00</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8 762,11</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973059"/>
                  </a:ext>
                </a:extLst>
              </a:tr>
              <a:tr h="310075">
                <a:tc>
                  <a:txBody>
                    <a:bodyPr/>
                    <a:lstStyle/>
                    <a:p>
                      <a:pPr algn="l" fontAlgn="b"/>
                      <a:r>
                        <a:rPr lang="fr-FR" sz="1600" u="none" strike="noStrike">
                          <a:effectLst/>
                        </a:rPr>
                        <a:t>dépenses nettes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755 156,05</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fr-FR" sz="1600" u="none" strike="noStrike" dirty="0">
                          <a:effectLst/>
                        </a:rPr>
                        <a:t>2 221 954,79</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fr-FR" sz="1600" u="none" strike="noStrike">
                          <a:effectLst/>
                        </a:rPr>
                        <a:t>2 977 110,84</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7889459"/>
                  </a:ext>
                </a:extLst>
              </a:tr>
              <a:tr h="325578">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2356210"/>
                  </a:ext>
                </a:extLst>
              </a:tr>
              <a:tr h="310075">
                <a:tc>
                  <a:txBody>
                    <a:bodyPr/>
                    <a:lstStyle/>
                    <a:p>
                      <a:pPr algn="l" fontAlgn="b"/>
                      <a:r>
                        <a:rPr lang="fr-FR" sz="1600" u="none" strike="noStrike">
                          <a:effectLst/>
                        </a:rPr>
                        <a:t>RESULTAT de l'exercice</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6735219"/>
                  </a:ext>
                </a:extLst>
              </a:tr>
              <a:tr h="310075">
                <a:tc>
                  <a:txBody>
                    <a:bodyPr/>
                    <a:lstStyle/>
                    <a:p>
                      <a:pPr algn="l" fontAlgn="b"/>
                      <a:r>
                        <a:rPr lang="fr-FR" sz="1600" u="none" strike="noStrike">
                          <a:effectLst/>
                        </a:rPr>
                        <a:t>(d-h) excedent</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179 353,48</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142 719,48</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3308263"/>
                  </a:ext>
                </a:extLst>
              </a:tr>
              <a:tr h="325578">
                <a:tc>
                  <a:txBody>
                    <a:bodyPr/>
                    <a:lstStyle/>
                    <a:p>
                      <a:pPr algn="l" fontAlgn="b"/>
                      <a:r>
                        <a:rPr lang="fr-FR" sz="1600" u="none" strike="noStrike">
                          <a:effectLst/>
                        </a:rPr>
                        <a:t>(h-d) déficit</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36 634,00</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9768062"/>
                  </a:ext>
                </a:extLst>
              </a:tr>
            </a:tbl>
          </a:graphicData>
        </a:graphic>
      </p:graphicFrame>
    </p:spTree>
    <p:extLst>
      <p:ext uri="{BB962C8B-B14F-4D97-AF65-F5344CB8AC3E}">
        <p14:creationId xmlns:p14="http://schemas.microsoft.com/office/powerpoint/2010/main" val="269519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AB380-2C05-4209-9009-79808FDA2233}"/>
              </a:ext>
            </a:extLst>
          </p:cNvPr>
          <p:cNvSpPr>
            <a:spLocks noGrp="1"/>
          </p:cNvSpPr>
          <p:nvPr>
            <p:ph type="title"/>
          </p:nvPr>
        </p:nvSpPr>
        <p:spPr/>
        <p:txBody>
          <a:bodyPr/>
          <a:lstStyle/>
          <a:p>
            <a:r>
              <a:rPr lang="fr-FR" dirty="0"/>
              <a:t>Autres produits de gestion courante</a:t>
            </a:r>
          </a:p>
        </p:txBody>
      </p:sp>
      <p:sp>
        <p:nvSpPr>
          <p:cNvPr id="4" name="Espace réservé du contenu 3">
            <a:extLst>
              <a:ext uri="{FF2B5EF4-FFF2-40B4-BE49-F238E27FC236}">
                <a16:creationId xmlns:a16="http://schemas.microsoft.com/office/drawing/2014/main" id="{1AA0BA9D-3543-4296-AFAA-B1BBEDBF3C3A}"/>
              </a:ext>
            </a:extLst>
          </p:cNvPr>
          <p:cNvSpPr>
            <a:spLocks noGrp="1"/>
          </p:cNvSpPr>
          <p:nvPr>
            <p:ph sz="half" idx="2"/>
          </p:nvPr>
        </p:nvSpPr>
        <p:spPr/>
        <p:txBody>
          <a:bodyPr>
            <a:normAutofit/>
          </a:bodyPr>
          <a:lstStyle/>
          <a:p>
            <a:r>
              <a:rPr lang="fr-FR" sz="2000" dirty="0"/>
              <a:t>Revenus locatifs</a:t>
            </a:r>
          </a:p>
        </p:txBody>
      </p:sp>
      <p:graphicFrame>
        <p:nvGraphicFramePr>
          <p:cNvPr id="5" name="Espace réservé du contenu 4">
            <a:extLst>
              <a:ext uri="{FF2B5EF4-FFF2-40B4-BE49-F238E27FC236}">
                <a16:creationId xmlns:a16="http://schemas.microsoft.com/office/drawing/2014/main" id="{C6EB15C4-801D-49DC-B678-081209C652D2}"/>
              </a:ext>
            </a:extLst>
          </p:cNvPr>
          <p:cNvGraphicFramePr>
            <a:graphicFrameLocks noGrp="1"/>
          </p:cNvGraphicFramePr>
          <p:nvPr>
            <p:ph sz="half" idx="1"/>
            <p:extLst>
              <p:ext uri="{D42A27DB-BD31-4B8C-83A1-F6EECF244321}">
                <p14:modId xmlns:p14="http://schemas.microsoft.com/office/powerpoint/2010/main" val="169165144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55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3E7427-049E-425B-941A-7954EDEEAD0B}"/>
              </a:ext>
            </a:extLst>
          </p:cNvPr>
          <p:cNvSpPr>
            <a:spLocks noGrp="1"/>
          </p:cNvSpPr>
          <p:nvPr>
            <p:ph type="title"/>
          </p:nvPr>
        </p:nvSpPr>
        <p:spPr/>
        <p:txBody>
          <a:bodyPr/>
          <a:lstStyle/>
          <a:p>
            <a:r>
              <a:rPr lang="fr-FR" dirty="0"/>
              <a:t>Produits financiers et exceptionnels</a:t>
            </a:r>
          </a:p>
        </p:txBody>
      </p:sp>
      <p:sp>
        <p:nvSpPr>
          <p:cNvPr id="4" name="Espace réservé du contenu 3">
            <a:extLst>
              <a:ext uri="{FF2B5EF4-FFF2-40B4-BE49-F238E27FC236}">
                <a16:creationId xmlns:a16="http://schemas.microsoft.com/office/drawing/2014/main" id="{60D90E8E-C6D0-46A8-8293-CFA16FB8F63E}"/>
              </a:ext>
            </a:extLst>
          </p:cNvPr>
          <p:cNvSpPr>
            <a:spLocks noGrp="1"/>
          </p:cNvSpPr>
          <p:nvPr>
            <p:ph sz="half" idx="2"/>
          </p:nvPr>
        </p:nvSpPr>
        <p:spPr/>
        <p:txBody>
          <a:bodyPr>
            <a:normAutofit/>
          </a:bodyPr>
          <a:lstStyle/>
          <a:p>
            <a:r>
              <a:rPr lang="fr-FR" sz="2000" dirty="0"/>
              <a:t>Vente de la salle de la Fontaine    65 000€</a:t>
            </a:r>
          </a:p>
          <a:p>
            <a:r>
              <a:rPr lang="fr-FR" sz="2000" dirty="0"/>
              <a:t>Remboursement sinistre   5 638€</a:t>
            </a:r>
          </a:p>
          <a:p>
            <a:r>
              <a:rPr lang="fr-FR" sz="2000" dirty="0"/>
              <a:t>Echange terrain  18 738€</a:t>
            </a:r>
          </a:p>
          <a:p>
            <a:pPr marL="0" indent="0">
              <a:buNone/>
            </a:pPr>
            <a:endParaRPr lang="fr-FR" sz="2000" dirty="0"/>
          </a:p>
        </p:txBody>
      </p:sp>
      <p:graphicFrame>
        <p:nvGraphicFramePr>
          <p:cNvPr id="5" name="Espace réservé du contenu 4">
            <a:extLst>
              <a:ext uri="{FF2B5EF4-FFF2-40B4-BE49-F238E27FC236}">
                <a16:creationId xmlns:a16="http://schemas.microsoft.com/office/drawing/2014/main" id="{BDA066F9-7EB4-4CA4-80DE-48A197806407}"/>
              </a:ext>
            </a:extLst>
          </p:cNvPr>
          <p:cNvGraphicFramePr>
            <a:graphicFrameLocks noGrp="1"/>
          </p:cNvGraphicFramePr>
          <p:nvPr>
            <p:ph sz="half" idx="1"/>
            <p:extLst>
              <p:ext uri="{D42A27DB-BD31-4B8C-83A1-F6EECF244321}">
                <p14:modId xmlns:p14="http://schemas.microsoft.com/office/powerpoint/2010/main" val="117401491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858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4A9D3-8B3E-4B21-AB9B-7AAB2062EBEA}"/>
              </a:ext>
            </a:extLst>
          </p:cNvPr>
          <p:cNvSpPr>
            <a:spLocks noGrp="1"/>
          </p:cNvSpPr>
          <p:nvPr>
            <p:ph type="title"/>
          </p:nvPr>
        </p:nvSpPr>
        <p:spPr/>
        <p:txBody>
          <a:bodyPr>
            <a:normAutofit fontScale="90000"/>
          </a:bodyPr>
          <a:lstStyle/>
          <a:p>
            <a:r>
              <a:rPr lang="fr-FR" sz="5400" dirty="0"/>
              <a:t>			Investissement </a:t>
            </a:r>
            <a:r>
              <a:rPr lang="fr-FR" dirty="0"/>
              <a:t>  							Présentation général</a:t>
            </a:r>
          </a:p>
        </p:txBody>
      </p:sp>
      <p:sp>
        <p:nvSpPr>
          <p:cNvPr id="4" name="Espace réservé du contenu 3">
            <a:extLst>
              <a:ext uri="{FF2B5EF4-FFF2-40B4-BE49-F238E27FC236}">
                <a16:creationId xmlns:a16="http://schemas.microsoft.com/office/drawing/2014/main" id="{34EF86DB-6F28-46C9-AE1A-5BFE9FE9B84F}"/>
              </a:ext>
            </a:extLst>
          </p:cNvPr>
          <p:cNvSpPr>
            <a:spLocks noGrp="1"/>
          </p:cNvSpPr>
          <p:nvPr>
            <p:ph sz="half" idx="2"/>
          </p:nvPr>
        </p:nvSpPr>
        <p:spPr/>
        <p:txBody>
          <a:bodyPr>
            <a:normAutofit/>
          </a:bodyPr>
          <a:lstStyle/>
          <a:p>
            <a:r>
              <a:rPr lang="fr-FR" sz="2000" dirty="0"/>
              <a:t>La section d’investissement, hors report et RAR, est en déficit de 36 634€</a:t>
            </a:r>
          </a:p>
        </p:txBody>
      </p:sp>
      <p:graphicFrame>
        <p:nvGraphicFramePr>
          <p:cNvPr id="5" name="Espace réservé du contenu 4">
            <a:extLst>
              <a:ext uri="{FF2B5EF4-FFF2-40B4-BE49-F238E27FC236}">
                <a16:creationId xmlns:a16="http://schemas.microsoft.com/office/drawing/2014/main" id="{B0560235-225F-48E2-9E8A-E65A13EE87FE}"/>
              </a:ext>
            </a:extLst>
          </p:cNvPr>
          <p:cNvGraphicFramePr>
            <a:graphicFrameLocks noGrp="1"/>
          </p:cNvGraphicFramePr>
          <p:nvPr>
            <p:ph sz="half" idx="1"/>
            <p:extLst>
              <p:ext uri="{D42A27DB-BD31-4B8C-83A1-F6EECF244321}">
                <p14:modId xmlns:p14="http://schemas.microsoft.com/office/powerpoint/2010/main" val="155875044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053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F74DB-2619-4E9E-AEBF-547971361037}"/>
              </a:ext>
            </a:extLst>
          </p:cNvPr>
          <p:cNvSpPr>
            <a:spLocks noGrp="1"/>
          </p:cNvSpPr>
          <p:nvPr>
            <p:ph type="title"/>
          </p:nvPr>
        </p:nvSpPr>
        <p:spPr/>
        <p:txBody>
          <a:bodyPr/>
          <a:lstStyle/>
          <a:p>
            <a:r>
              <a:rPr lang="fr-FR" dirty="0"/>
              <a:t>	Dépenses d’investissement   755 156,05€</a:t>
            </a:r>
          </a:p>
        </p:txBody>
      </p:sp>
      <p:sp>
        <p:nvSpPr>
          <p:cNvPr id="3" name="Espace réservé du contenu 2">
            <a:extLst>
              <a:ext uri="{FF2B5EF4-FFF2-40B4-BE49-F238E27FC236}">
                <a16:creationId xmlns:a16="http://schemas.microsoft.com/office/drawing/2014/main" id="{B1DEF39C-829A-4B42-9FD9-6438FCF888DB}"/>
              </a:ext>
            </a:extLst>
          </p:cNvPr>
          <p:cNvSpPr>
            <a:spLocks noGrp="1"/>
          </p:cNvSpPr>
          <p:nvPr>
            <p:ph idx="1"/>
          </p:nvPr>
        </p:nvSpPr>
        <p:spPr/>
        <p:txBody>
          <a:bodyPr/>
          <a:lstStyle/>
          <a:p>
            <a:r>
              <a:rPr lang="fr-FR" dirty="0"/>
              <a:t>DEPENSES D’EQUIPEMENT  ( voirie, urbanisme, bâtiments et équipements :       503 330,37€</a:t>
            </a:r>
          </a:p>
          <a:p>
            <a:r>
              <a:rPr lang="fr-FR" dirty="0"/>
              <a:t>DEPENSES FINANCIERES  (capital de la dette)  :          246 827,9€</a:t>
            </a:r>
          </a:p>
          <a:p>
            <a:r>
              <a:rPr lang="fr-FR" dirty="0"/>
              <a:t>DEPENSES D’ORDRE :     4 997,78</a:t>
            </a:r>
          </a:p>
        </p:txBody>
      </p:sp>
    </p:spTree>
    <p:extLst>
      <p:ext uri="{BB962C8B-B14F-4D97-AF65-F5344CB8AC3E}">
        <p14:creationId xmlns:p14="http://schemas.microsoft.com/office/powerpoint/2010/main" val="3374123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ED1CA-B457-49C6-B072-237CF02370D9}"/>
              </a:ext>
            </a:extLst>
          </p:cNvPr>
          <p:cNvSpPr>
            <a:spLocks noGrp="1"/>
          </p:cNvSpPr>
          <p:nvPr>
            <p:ph type="title"/>
          </p:nvPr>
        </p:nvSpPr>
        <p:spPr/>
        <p:txBody>
          <a:bodyPr/>
          <a:lstStyle/>
          <a:p>
            <a:r>
              <a:rPr lang="fr-FR" dirty="0"/>
              <a:t> solde des opérations antérieures: 50 894,78€ </a:t>
            </a:r>
          </a:p>
        </p:txBody>
      </p:sp>
      <p:graphicFrame>
        <p:nvGraphicFramePr>
          <p:cNvPr id="3" name="Tableau 2">
            <a:extLst>
              <a:ext uri="{FF2B5EF4-FFF2-40B4-BE49-F238E27FC236}">
                <a16:creationId xmlns:a16="http://schemas.microsoft.com/office/drawing/2014/main" id="{9BF7D0E2-FB2E-43D8-854C-F9A7B7387438}"/>
              </a:ext>
            </a:extLst>
          </p:cNvPr>
          <p:cNvGraphicFramePr>
            <a:graphicFrameLocks noGrp="1"/>
          </p:cNvGraphicFramePr>
          <p:nvPr>
            <p:extLst>
              <p:ext uri="{D42A27DB-BD31-4B8C-83A1-F6EECF244321}">
                <p14:modId xmlns:p14="http://schemas.microsoft.com/office/powerpoint/2010/main" val="1236549683"/>
              </p:ext>
            </p:extLst>
          </p:nvPr>
        </p:nvGraphicFramePr>
        <p:xfrm>
          <a:off x="689114" y="1825625"/>
          <a:ext cx="10830340" cy="4442658"/>
        </p:xfrm>
        <a:graphic>
          <a:graphicData uri="http://schemas.openxmlformats.org/drawingml/2006/table">
            <a:tbl>
              <a:tblPr>
                <a:tableStyleId>{5C22544A-7EE6-4342-B048-85BDC9FD1C3A}</a:tableStyleId>
              </a:tblPr>
              <a:tblGrid>
                <a:gridCol w="1561130">
                  <a:extLst>
                    <a:ext uri="{9D8B030D-6E8A-4147-A177-3AD203B41FA5}">
                      <a16:colId xmlns:a16="http://schemas.microsoft.com/office/drawing/2014/main" val="2049775016"/>
                    </a:ext>
                  </a:extLst>
                </a:gridCol>
                <a:gridCol w="1561130">
                  <a:extLst>
                    <a:ext uri="{9D8B030D-6E8A-4147-A177-3AD203B41FA5}">
                      <a16:colId xmlns:a16="http://schemas.microsoft.com/office/drawing/2014/main" val="341689448"/>
                    </a:ext>
                  </a:extLst>
                </a:gridCol>
                <a:gridCol w="7708080">
                  <a:extLst>
                    <a:ext uri="{9D8B030D-6E8A-4147-A177-3AD203B41FA5}">
                      <a16:colId xmlns:a16="http://schemas.microsoft.com/office/drawing/2014/main" val="1204625829"/>
                    </a:ext>
                  </a:extLst>
                </a:gridCol>
              </a:tblGrid>
              <a:tr h="403878">
                <a:tc>
                  <a:txBody>
                    <a:bodyPr/>
                    <a:lstStyle/>
                    <a:p>
                      <a:pPr algn="ctr" fontAlgn="ctr"/>
                      <a:r>
                        <a:rPr lang="fr-FR" sz="1600" u="none" strike="noStrike" dirty="0">
                          <a:effectLst/>
                        </a:rPr>
                        <a:t>opération</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montant</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intitulé</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5984082"/>
                  </a:ext>
                </a:extLst>
              </a:tr>
              <a:tr h="403878">
                <a:tc>
                  <a:txBody>
                    <a:bodyPr/>
                    <a:lstStyle/>
                    <a:p>
                      <a:pPr algn="ctr" fontAlgn="ctr"/>
                      <a:r>
                        <a:rPr lang="fr-FR" sz="1600" u="none" strike="noStrike" dirty="0">
                          <a:effectLst/>
                        </a:rPr>
                        <a:t>1415</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1656</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a:effectLst/>
                        </a:rPr>
                        <a:t>EVI reglement de voirie</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9036068"/>
                  </a:ext>
                </a:extLst>
              </a:tr>
              <a:tr h="403878">
                <a:tc>
                  <a:txBody>
                    <a:bodyPr/>
                    <a:lstStyle/>
                    <a:p>
                      <a:pPr algn="ctr" fontAlgn="ctr"/>
                      <a:r>
                        <a:rPr lang="fr-FR" sz="1600" u="none" strike="noStrike" dirty="0">
                          <a:effectLst/>
                        </a:rPr>
                        <a:t>1515</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2489,76</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a:effectLst/>
                        </a:rPr>
                        <a:t>EVI création des trottoirs</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5249466"/>
                  </a:ext>
                </a:extLst>
              </a:tr>
              <a:tr h="403878">
                <a:tc>
                  <a:txBody>
                    <a:bodyPr/>
                    <a:lstStyle/>
                    <a:p>
                      <a:pPr algn="ctr" fontAlgn="ctr"/>
                      <a:r>
                        <a:rPr lang="fr-FR" sz="1600" u="none" strike="noStrike">
                          <a:effectLst/>
                        </a:rPr>
                        <a:t>1521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6660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a:effectLst/>
                        </a:rPr>
                        <a:t>AUTB/PLU</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390196"/>
                  </a:ext>
                </a:extLst>
              </a:tr>
              <a:tr h="403878">
                <a:tc>
                  <a:txBody>
                    <a:bodyPr/>
                    <a:lstStyle/>
                    <a:p>
                      <a:pPr algn="ctr" fontAlgn="ctr"/>
                      <a:r>
                        <a:rPr lang="fr-FR" sz="1600" u="none" strike="noStrike">
                          <a:effectLst/>
                        </a:rPr>
                        <a:t>1615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6195,18</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solde aménagement rue des commandos / EVI retournement</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9019523"/>
                  </a:ext>
                </a:extLst>
              </a:tr>
              <a:tr h="403878">
                <a:tc>
                  <a:txBody>
                    <a:bodyPr/>
                    <a:lstStyle/>
                    <a:p>
                      <a:pPr algn="ctr" fontAlgn="ctr"/>
                      <a:r>
                        <a:rPr lang="fr-FR" sz="1600" u="none" strike="noStrike">
                          <a:effectLst/>
                        </a:rPr>
                        <a:t>1621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1860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expertise zone humide</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301238"/>
                  </a:ext>
                </a:extLst>
              </a:tr>
              <a:tr h="403878">
                <a:tc>
                  <a:txBody>
                    <a:bodyPr/>
                    <a:lstStyle/>
                    <a:p>
                      <a:pPr algn="ctr" fontAlgn="ctr"/>
                      <a:r>
                        <a:rPr lang="fr-FR" sz="1600" u="none" strike="noStrike">
                          <a:effectLst/>
                        </a:rPr>
                        <a:t>1631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16308</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main courante du terrain de FOOT</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2249887"/>
                  </a:ext>
                </a:extLst>
              </a:tr>
              <a:tr h="403878">
                <a:tc>
                  <a:txBody>
                    <a:bodyPr/>
                    <a:lstStyle/>
                    <a:p>
                      <a:pPr algn="ctr" fontAlgn="ctr"/>
                      <a:r>
                        <a:rPr lang="fr-FR" sz="1600" u="none" strike="noStrike">
                          <a:effectLst/>
                        </a:rPr>
                        <a:t>1633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161,81</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fenêtre HGA</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7892671"/>
                  </a:ext>
                </a:extLst>
              </a:tr>
              <a:tr h="403878">
                <a:tc>
                  <a:txBody>
                    <a:bodyPr/>
                    <a:lstStyle/>
                    <a:p>
                      <a:pPr algn="ctr" fontAlgn="ctr"/>
                      <a:r>
                        <a:rPr lang="fr-FR" sz="1600" u="none" strike="noStrike">
                          <a:effectLst/>
                        </a:rPr>
                        <a:t>1635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11484</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accessibilité ( 7 032) vidéo surveillance ( 4 452)</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0371418"/>
                  </a:ext>
                </a:extLst>
              </a:tr>
              <a:tr h="403878">
                <a:tc>
                  <a:txBody>
                    <a:bodyPr/>
                    <a:lstStyle/>
                    <a:p>
                      <a:pPr algn="ctr" fontAlgn="ctr"/>
                      <a:r>
                        <a:rPr lang="fr-FR" sz="1600" u="none" strike="noStrike">
                          <a:effectLst/>
                        </a:rPr>
                        <a:t>1641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1041,96</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achat mobilier CLS</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983302"/>
                  </a:ext>
                </a:extLst>
              </a:tr>
              <a:tr h="403878">
                <a:tc>
                  <a:txBody>
                    <a:bodyPr/>
                    <a:lstStyle/>
                    <a:p>
                      <a:pPr algn="ctr" fontAlgn="ctr"/>
                      <a:r>
                        <a:rPr lang="fr-FR" sz="1600" u="none" strike="noStrike">
                          <a:effectLst/>
                        </a:rPr>
                        <a:t>1644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3038,07</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écoles ( ordinateur + mobilier)</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2602772"/>
                  </a:ext>
                </a:extLst>
              </a:tr>
            </a:tbl>
          </a:graphicData>
        </a:graphic>
      </p:graphicFrame>
    </p:spTree>
    <p:extLst>
      <p:ext uri="{BB962C8B-B14F-4D97-AF65-F5344CB8AC3E}">
        <p14:creationId xmlns:p14="http://schemas.microsoft.com/office/powerpoint/2010/main" val="57820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578A1-46B3-4AA9-ADDA-5AF2188EDADE}"/>
              </a:ext>
            </a:extLst>
          </p:cNvPr>
          <p:cNvSpPr>
            <a:spLocks noGrp="1"/>
          </p:cNvSpPr>
          <p:nvPr>
            <p:ph type="title"/>
          </p:nvPr>
        </p:nvSpPr>
        <p:spPr>
          <a:xfrm>
            <a:off x="838200" y="365125"/>
            <a:ext cx="10515600" cy="854075"/>
          </a:xfrm>
        </p:spPr>
        <p:txBody>
          <a:bodyPr/>
          <a:lstStyle/>
          <a:p>
            <a:r>
              <a:rPr lang="fr-FR" dirty="0"/>
              <a:t>		1	VOIRIE      330 644,57€ </a:t>
            </a:r>
          </a:p>
        </p:txBody>
      </p:sp>
      <p:graphicFrame>
        <p:nvGraphicFramePr>
          <p:cNvPr id="4" name="Espace réservé du contenu 3">
            <a:extLst>
              <a:ext uri="{FF2B5EF4-FFF2-40B4-BE49-F238E27FC236}">
                <a16:creationId xmlns:a16="http://schemas.microsoft.com/office/drawing/2014/main" id="{725A3C9B-E798-4213-A783-E0C3B4A56A67}"/>
              </a:ext>
            </a:extLst>
          </p:cNvPr>
          <p:cNvGraphicFramePr>
            <a:graphicFrameLocks noGrp="1"/>
          </p:cNvGraphicFramePr>
          <p:nvPr>
            <p:ph idx="1"/>
            <p:extLst>
              <p:ext uri="{D42A27DB-BD31-4B8C-83A1-F6EECF244321}">
                <p14:modId xmlns:p14="http://schemas.microsoft.com/office/powerpoint/2010/main" val="2098017675"/>
              </p:ext>
            </p:extLst>
          </p:nvPr>
        </p:nvGraphicFramePr>
        <p:xfrm>
          <a:off x="1444487" y="1669774"/>
          <a:ext cx="9727096" cy="4333461"/>
        </p:xfrm>
        <a:graphic>
          <a:graphicData uri="http://schemas.openxmlformats.org/drawingml/2006/table">
            <a:tbl>
              <a:tblPr>
                <a:tableStyleId>{5C22544A-7EE6-4342-B048-85BDC9FD1C3A}</a:tableStyleId>
              </a:tblPr>
              <a:tblGrid>
                <a:gridCol w="1744771">
                  <a:extLst>
                    <a:ext uri="{9D8B030D-6E8A-4147-A177-3AD203B41FA5}">
                      <a16:colId xmlns:a16="http://schemas.microsoft.com/office/drawing/2014/main" val="2177727182"/>
                    </a:ext>
                  </a:extLst>
                </a:gridCol>
                <a:gridCol w="2944300">
                  <a:extLst>
                    <a:ext uri="{9D8B030D-6E8A-4147-A177-3AD203B41FA5}">
                      <a16:colId xmlns:a16="http://schemas.microsoft.com/office/drawing/2014/main" val="3104823298"/>
                    </a:ext>
                  </a:extLst>
                </a:gridCol>
                <a:gridCol w="5038025">
                  <a:extLst>
                    <a:ext uri="{9D8B030D-6E8A-4147-A177-3AD203B41FA5}">
                      <a16:colId xmlns:a16="http://schemas.microsoft.com/office/drawing/2014/main" val="2566108992"/>
                    </a:ext>
                  </a:extLst>
                </a:gridCol>
              </a:tblGrid>
              <a:tr h="393951">
                <a:tc>
                  <a:txBody>
                    <a:bodyPr/>
                    <a:lstStyle/>
                    <a:p>
                      <a:pPr algn="ctr" fontAlgn="ctr"/>
                      <a:r>
                        <a:rPr lang="fr-FR" sz="1600" u="none" strike="noStrike" dirty="0">
                          <a:effectLst/>
                        </a:rPr>
                        <a:t>opération</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montant</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intitulé</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0131237"/>
                  </a:ext>
                </a:extLst>
              </a:tr>
              <a:tr h="393951">
                <a:tc>
                  <a:txBody>
                    <a:bodyPr/>
                    <a:lstStyle/>
                    <a:p>
                      <a:pPr algn="ctr" fontAlgn="ctr"/>
                      <a:r>
                        <a:rPr lang="fr-FR" sz="1600" u="none" strike="noStrike" dirty="0">
                          <a:effectLst/>
                        </a:rPr>
                        <a:t>1711</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4 885,92 €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signalisation</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4669118"/>
                  </a:ext>
                </a:extLst>
              </a:tr>
              <a:tr h="393951">
                <a:tc>
                  <a:txBody>
                    <a:bodyPr/>
                    <a:lstStyle/>
                    <a:p>
                      <a:pPr algn="ctr" fontAlgn="ctr"/>
                      <a:r>
                        <a:rPr lang="fr-FR" sz="1600" u="none" strike="noStrike" dirty="0">
                          <a:effectLst/>
                        </a:rPr>
                        <a:t>1712</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3 912,00 €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mobilier urbain ( abri bus)</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7699319"/>
                  </a:ext>
                </a:extLst>
              </a:tr>
              <a:tr h="393951">
                <a:tc>
                  <a:txBody>
                    <a:bodyPr/>
                    <a:lstStyle/>
                    <a:p>
                      <a:pPr algn="ctr" fontAlgn="ctr"/>
                      <a:r>
                        <a:rPr lang="fr-FR" sz="1600" u="none" strike="noStrike">
                          <a:effectLst/>
                        </a:rPr>
                        <a:t>1713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7 541,70 €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eclairage public</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821177"/>
                  </a:ext>
                </a:extLst>
              </a:tr>
              <a:tr h="393951">
                <a:tc>
                  <a:txBody>
                    <a:bodyPr/>
                    <a:lstStyle/>
                    <a:p>
                      <a:pPr algn="ctr" fontAlgn="ctr"/>
                      <a:r>
                        <a:rPr lang="fr-FR" sz="1600" u="none" strike="noStrike">
                          <a:effectLst/>
                        </a:rPr>
                        <a:t>1714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13 174,32 €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rue raspiller/mesanges  3 900€</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1045852"/>
                  </a:ext>
                </a:extLst>
              </a:tr>
              <a:tr h="393951">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rue du château  8 252€</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31202950"/>
                  </a:ext>
                </a:extLst>
              </a:tr>
              <a:tr h="393951">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enrobé fontaine  1 022€</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7540891"/>
                  </a:ext>
                </a:extLst>
              </a:tr>
              <a:tr h="393951">
                <a:tc>
                  <a:txBody>
                    <a:bodyPr/>
                    <a:lstStyle/>
                    <a:p>
                      <a:pPr algn="ctr" fontAlgn="ctr"/>
                      <a:r>
                        <a:rPr lang="fr-FR" sz="1600" u="none" strike="noStrike">
                          <a:effectLst/>
                        </a:rPr>
                        <a:t>1715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142 958,14 €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aire retournement  119 052€</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1586630"/>
                  </a:ext>
                </a:extLst>
              </a:tr>
              <a:tr h="393951">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parking aire de jeux  18 007€</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1380763"/>
                  </a:ext>
                </a:extLst>
              </a:tr>
              <a:tr h="393951">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étude/sondage trottoirs  5 918€</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5654442"/>
                  </a:ext>
                </a:extLst>
              </a:tr>
              <a:tr h="393951">
                <a:tc>
                  <a:txBody>
                    <a:bodyPr/>
                    <a:lstStyle/>
                    <a:p>
                      <a:pPr algn="ctr" fontAlgn="ctr"/>
                      <a:r>
                        <a:rPr lang="fr-FR" sz="1600" u="none" strike="noStrike">
                          <a:effectLst/>
                        </a:rPr>
                        <a:t>1716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158 172,49 €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réalisation des trottoirs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0626505"/>
                  </a:ext>
                </a:extLst>
              </a:tr>
            </a:tbl>
          </a:graphicData>
        </a:graphic>
      </p:graphicFrame>
    </p:spTree>
    <p:extLst>
      <p:ext uri="{BB962C8B-B14F-4D97-AF65-F5344CB8AC3E}">
        <p14:creationId xmlns:p14="http://schemas.microsoft.com/office/powerpoint/2010/main" val="31346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EE0A9-913B-4392-87C6-3B5966E50260}"/>
              </a:ext>
            </a:extLst>
          </p:cNvPr>
          <p:cNvSpPr>
            <a:spLocks noGrp="1"/>
          </p:cNvSpPr>
          <p:nvPr>
            <p:ph type="title"/>
          </p:nvPr>
        </p:nvSpPr>
        <p:spPr/>
        <p:txBody>
          <a:bodyPr/>
          <a:lstStyle/>
          <a:p>
            <a:r>
              <a:rPr lang="fr-FR" dirty="0"/>
              <a:t>         3   BATIMENTS       94 409,30€</a:t>
            </a:r>
          </a:p>
        </p:txBody>
      </p:sp>
      <p:graphicFrame>
        <p:nvGraphicFramePr>
          <p:cNvPr id="3" name="Tableau 2">
            <a:extLst>
              <a:ext uri="{FF2B5EF4-FFF2-40B4-BE49-F238E27FC236}">
                <a16:creationId xmlns:a16="http://schemas.microsoft.com/office/drawing/2014/main" id="{CFA361FD-39D0-425C-ADF4-5FF288F45DBC}"/>
              </a:ext>
            </a:extLst>
          </p:cNvPr>
          <p:cNvGraphicFramePr>
            <a:graphicFrameLocks noGrp="1"/>
          </p:cNvGraphicFramePr>
          <p:nvPr>
            <p:extLst>
              <p:ext uri="{D42A27DB-BD31-4B8C-83A1-F6EECF244321}">
                <p14:modId xmlns:p14="http://schemas.microsoft.com/office/powerpoint/2010/main" val="3480800906"/>
              </p:ext>
            </p:extLst>
          </p:nvPr>
        </p:nvGraphicFramePr>
        <p:xfrm>
          <a:off x="1285460" y="2040835"/>
          <a:ext cx="10068339" cy="4174430"/>
        </p:xfrm>
        <a:graphic>
          <a:graphicData uri="http://schemas.openxmlformats.org/drawingml/2006/table">
            <a:tbl>
              <a:tblPr>
                <a:tableStyleId>{5C22544A-7EE6-4342-B048-85BDC9FD1C3A}</a:tableStyleId>
              </a:tblPr>
              <a:tblGrid>
                <a:gridCol w="1805980">
                  <a:extLst>
                    <a:ext uri="{9D8B030D-6E8A-4147-A177-3AD203B41FA5}">
                      <a16:colId xmlns:a16="http://schemas.microsoft.com/office/drawing/2014/main" val="498003519"/>
                    </a:ext>
                  </a:extLst>
                </a:gridCol>
                <a:gridCol w="3047591">
                  <a:extLst>
                    <a:ext uri="{9D8B030D-6E8A-4147-A177-3AD203B41FA5}">
                      <a16:colId xmlns:a16="http://schemas.microsoft.com/office/drawing/2014/main" val="1962997969"/>
                    </a:ext>
                  </a:extLst>
                </a:gridCol>
                <a:gridCol w="5214768">
                  <a:extLst>
                    <a:ext uri="{9D8B030D-6E8A-4147-A177-3AD203B41FA5}">
                      <a16:colId xmlns:a16="http://schemas.microsoft.com/office/drawing/2014/main" val="1303790421"/>
                    </a:ext>
                  </a:extLst>
                </a:gridCol>
              </a:tblGrid>
              <a:tr h="321110">
                <a:tc>
                  <a:txBody>
                    <a:bodyPr/>
                    <a:lstStyle/>
                    <a:p>
                      <a:pPr algn="ctr" fontAlgn="ctr"/>
                      <a:r>
                        <a:rPr lang="fr-FR" sz="1800" u="none" strike="noStrike" dirty="0">
                          <a:effectLst/>
                        </a:rPr>
                        <a:t>opération</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montant</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intitulé</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1475756"/>
                  </a:ext>
                </a:extLst>
              </a:tr>
              <a:tr h="321110">
                <a:tc>
                  <a:txBody>
                    <a:bodyPr/>
                    <a:lstStyle/>
                    <a:p>
                      <a:pPr algn="ctr" fontAlgn="ctr"/>
                      <a:r>
                        <a:rPr lang="fr-FR" sz="1800" u="none" strike="noStrike" dirty="0">
                          <a:effectLst/>
                        </a:rPr>
                        <a:t>1731</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29 228,08 €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vestiaire/ main courante   12 915€</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84496238"/>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accessibilité/ travaux  CLS  16 313€</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464731"/>
                  </a:ext>
                </a:extLst>
              </a:tr>
              <a:tr h="321110">
                <a:tc>
                  <a:txBody>
                    <a:bodyPr/>
                    <a:lstStyle/>
                    <a:p>
                      <a:pPr algn="ctr" fontAlgn="ctr"/>
                      <a:r>
                        <a:rPr lang="fr-FR" sz="1800" u="none" strike="noStrike">
                          <a:effectLst/>
                        </a:rPr>
                        <a:t>1733</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417,00 €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err="1">
                          <a:effectLst/>
                        </a:rPr>
                        <a:t>apave</a:t>
                      </a:r>
                      <a:r>
                        <a:rPr lang="fr-FR" sz="1800" u="none" strike="noStrike" dirty="0">
                          <a:effectLst/>
                        </a:rPr>
                        <a:t> HGA</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4186969"/>
                  </a:ext>
                </a:extLst>
              </a:tr>
              <a:tr h="321110">
                <a:tc>
                  <a:txBody>
                    <a:bodyPr/>
                    <a:lstStyle/>
                    <a:p>
                      <a:pPr algn="ctr" fontAlgn="ctr"/>
                      <a:r>
                        <a:rPr lang="fr-FR" sz="1800" u="none" strike="noStrike">
                          <a:effectLst/>
                        </a:rPr>
                        <a:t>1734</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2 958,00 €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climatisation ema</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9353514"/>
                  </a:ext>
                </a:extLst>
              </a:tr>
              <a:tr h="321110">
                <a:tc>
                  <a:txBody>
                    <a:bodyPr/>
                    <a:lstStyle/>
                    <a:p>
                      <a:pPr algn="ctr" fontAlgn="ctr"/>
                      <a:r>
                        <a:rPr lang="fr-FR" sz="1800" u="none" strike="noStrike">
                          <a:effectLst/>
                        </a:rPr>
                        <a:t>1735</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21 264,78 €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a:effectLst/>
                        </a:rPr>
                        <a:t>salle s/s sol  8 309€</a:t>
                      </a:r>
                      <a:endParaRPr lang="pt-B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8409689"/>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cimetiere 2 136€</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0324074"/>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video surveillance  9 090€</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2009475"/>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travaux etancheité mairie 1 730€</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600752"/>
                  </a:ext>
                </a:extLst>
              </a:tr>
              <a:tr h="321110">
                <a:tc>
                  <a:txBody>
                    <a:bodyPr/>
                    <a:lstStyle/>
                    <a:p>
                      <a:pPr algn="ctr" fontAlgn="ctr"/>
                      <a:r>
                        <a:rPr lang="fr-FR" sz="1800" u="none" strike="noStrike">
                          <a:effectLst/>
                        </a:rPr>
                        <a:t>1737</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40 541,44 €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rénovation fontaine 32 913€</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97070539"/>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monument aux morts  5 034€</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57694010"/>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Foret  1 404€</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8450798"/>
                  </a:ext>
                </a:extLst>
              </a:tr>
              <a:tr h="321110">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err="1">
                          <a:effectLst/>
                        </a:rPr>
                        <a:t>apave</a:t>
                      </a:r>
                      <a:r>
                        <a:rPr lang="fr-FR" sz="1800" u="none" strike="noStrike" dirty="0">
                          <a:effectLst/>
                        </a:rPr>
                        <a:t> atelier 288€</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67285248"/>
                  </a:ext>
                </a:extLst>
              </a:tr>
            </a:tbl>
          </a:graphicData>
        </a:graphic>
      </p:graphicFrame>
    </p:spTree>
    <p:extLst>
      <p:ext uri="{BB962C8B-B14F-4D97-AF65-F5344CB8AC3E}">
        <p14:creationId xmlns:p14="http://schemas.microsoft.com/office/powerpoint/2010/main" val="25598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19998-740B-4AE1-AAF1-71CF2495B1C5}"/>
              </a:ext>
            </a:extLst>
          </p:cNvPr>
          <p:cNvSpPr>
            <a:spLocks noGrp="1"/>
          </p:cNvSpPr>
          <p:nvPr>
            <p:ph type="title"/>
          </p:nvPr>
        </p:nvSpPr>
        <p:spPr/>
        <p:txBody>
          <a:bodyPr/>
          <a:lstStyle/>
          <a:p>
            <a:r>
              <a:rPr lang="fr-FR" dirty="0"/>
              <a:t>		4  EQUIPEMENT    8 065,76€</a:t>
            </a:r>
          </a:p>
        </p:txBody>
      </p:sp>
      <p:graphicFrame>
        <p:nvGraphicFramePr>
          <p:cNvPr id="3" name="Tableau 2">
            <a:extLst>
              <a:ext uri="{FF2B5EF4-FFF2-40B4-BE49-F238E27FC236}">
                <a16:creationId xmlns:a16="http://schemas.microsoft.com/office/drawing/2014/main" id="{2C1C33E1-DFC4-4D89-9EE8-10522A3836ED}"/>
              </a:ext>
            </a:extLst>
          </p:cNvPr>
          <p:cNvGraphicFramePr>
            <a:graphicFrameLocks noGrp="1"/>
          </p:cNvGraphicFramePr>
          <p:nvPr>
            <p:extLst>
              <p:ext uri="{D42A27DB-BD31-4B8C-83A1-F6EECF244321}">
                <p14:modId xmlns:p14="http://schemas.microsoft.com/office/powerpoint/2010/main" val="3785545688"/>
              </p:ext>
            </p:extLst>
          </p:nvPr>
        </p:nvGraphicFramePr>
        <p:xfrm>
          <a:off x="1086678" y="1974573"/>
          <a:ext cx="10376452" cy="4028664"/>
        </p:xfrm>
        <a:graphic>
          <a:graphicData uri="http://schemas.openxmlformats.org/drawingml/2006/table">
            <a:tbl>
              <a:tblPr>
                <a:tableStyleId>{5C22544A-7EE6-4342-B048-85BDC9FD1C3A}</a:tableStyleId>
              </a:tblPr>
              <a:tblGrid>
                <a:gridCol w="1542967">
                  <a:extLst>
                    <a:ext uri="{9D8B030D-6E8A-4147-A177-3AD203B41FA5}">
                      <a16:colId xmlns:a16="http://schemas.microsoft.com/office/drawing/2014/main" val="3359909018"/>
                    </a:ext>
                  </a:extLst>
                </a:gridCol>
                <a:gridCol w="2603757">
                  <a:extLst>
                    <a:ext uri="{9D8B030D-6E8A-4147-A177-3AD203B41FA5}">
                      <a16:colId xmlns:a16="http://schemas.microsoft.com/office/drawing/2014/main" val="3869704946"/>
                    </a:ext>
                  </a:extLst>
                </a:gridCol>
                <a:gridCol w="6229728">
                  <a:extLst>
                    <a:ext uri="{9D8B030D-6E8A-4147-A177-3AD203B41FA5}">
                      <a16:colId xmlns:a16="http://schemas.microsoft.com/office/drawing/2014/main" val="2674740157"/>
                    </a:ext>
                  </a:extLst>
                </a:gridCol>
              </a:tblGrid>
              <a:tr h="671444">
                <a:tc>
                  <a:txBody>
                    <a:bodyPr/>
                    <a:lstStyle/>
                    <a:p>
                      <a:pPr algn="ctr" fontAlgn="ctr"/>
                      <a:r>
                        <a:rPr lang="fr-FR" sz="1800" u="none" strike="noStrike" dirty="0">
                          <a:effectLst/>
                        </a:rPr>
                        <a:t>opération</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montant</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intitulé</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580459"/>
                  </a:ext>
                </a:extLst>
              </a:tr>
              <a:tr h="671444">
                <a:tc>
                  <a:txBody>
                    <a:bodyPr/>
                    <a:lstStyle/>
                    <a:p>
                      <a:pPr algn="ctr" fontAlgn="ctr"/>
                      <a:r>
                        <a:rPr lang="fr-FR" sz="1800" u="none" strike="noStrike" dirty="0">
                          <a:effectLst/>
                        </a:rPr>
                        <a:t>1742</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345,24 €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BIB/ achat bac dvd</a:t>
                      </a:r>
                      <a:endParaRPr lang="fr-F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5684770"/>
                  </a:ext>
                </a:extLst>
              </a:tr>
              <a:tr h="671444">
                <a:tc>
                  <a:txBody>
                    <a:bodyPr/>
                    <a:lstStyle/>
                    <a:p>
                      <a:pPr algn="ctr" fontAlgn="ctr"/>
                      <a:r>
                        <a:rPr lang="fr-FR" sz="1800" u="none" strike="noStrike">
                          <a:effectLst/>
                        </a:rPr>
                        <a:t>1743</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1 666,41 €</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HGA / mobilier + réfrigérateur</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263015"/>
                  </a:ext>
                </a:extLst>
              </a:tr>
              <a:tr h="671444">
                <a:tc>
                  <a:txBody>
                    <a:bodyPr/>
                    <a:lstStyle/>
                    <a:p>
                      <a:pPr algn="ctr" fontAlgn="ctr"/>
                      <a:r>
                        <a:rPr lang="fr-FR" sz="1800" u="none" strike="noStrike">
                          <a:effectLst/>
                        </a:rPr>
                        <a:t>1744</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1 528,23 €</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Ecoles / mobilier</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2301111"/>
                  </a:ext>
                </a:extLst>
              </a:tr>
              <a:tr h="671444">
                <a:tc>
                  <a:txBody>
                    <a:bodyPr/>
                    <a:lstStyle/>
                    <a:p>
                      <a:pPr algn="ctr" fontAlgn="ctr"/>
                      <a:r>
                        <a:rPr lang="fr-FR" sz="1800" u="none" strike="noStrike">
                          <a:effectLst/>
                        </a:rPr>
                        <a:t>1745</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3 552,68 €</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Mairie/ extincteur 1 653€; armoire rangement 1 900€</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4853750"/>
                  </a:ext>
                </a:extLst>
              </a:tr>
              <a:tr h="671444">
                <a:tc>
                  <a:txBody>
                    <a:bodyPr/>
                    <a:lstStyle/>
                    <a:p>
                      <a:pPr algn="ctr" fontAlgn="ctr"/>
                      <a:r>
                        <a:rPr lang="fr-FR" sz="1800" u="none" strike="noStrike">
                          <a:effectLst/>
                        </a:rPr>
                        <a:t>1746</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a:effectLst/>
                        </a:rPr>
                        <a:t>973,20 €</a:t>
                      </a:r>
                      <a:endParaRPr lang="fr-F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ST / débroussailleuse+ pistolet peinture</a:t>
                      </a:r>
                      <a:endParaRPr lang="fr-F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3284511"/>
                  </a:ext>
                </a:extLst>
              </a:tr>
            </a:tbl>
          </a:graphicData>
        </a:graphic>
      </p:graphicFrame>
    </p:spTree>
    <p:extLst>
      <p:ext uri="{BB962C8B-B14F-4D97-AF65-F5344CB8AC3E}">
        <p14:creationId xmlns:p14="http://schemas.microsoft.com/office/powerpoint/2010/main" val="424140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AB672-2CD6-43B7-8C91-00F942194275}"/>
              </a:ext>
            </a:extLst>
          </p:cNvPr>
          <p:cNvSpPr>
            <a:spLocks noGrp="1"/>
          </p:cNvSpPr>
          <p:nvPr>
            <p:ph type="title"/>
          </p:nvPr>
        </p:nvSpPr>
        <p:spPr/>
        <p:txBody>
          <a:bodyPr/>
          <a:lstStyle/>
          <a:p>
            <a:r>
              <a:rPr lang="fr-FR" dirty="0"/>
              <a:t> RAR dépenses:  	215 188,6 €</a:t>
            </a:r>
          </a:p>
        </p:txBody>
      </p:sp>
      <p:sp>
        <p:nvSpPr>
          <p:cNvPr id="3" name="Espace réservé du contenu 2">
            <a:extLst>
              <a:ext uri="{FF2B5EF4-FFF2-40B4-BE49-F238E27FC236}">
                <a16:creationId xmlns:a16="http://schemas.microsoft.com/office/drawing/2014/main" id="{957370C8-C93A-4F65-BD90-FFE3321F27EC}"/>
              </a:ext>
            </a:extLst>
          </p:cNvPr>
          <p:cNvSpPr>
            <a:spLocks noGrp="1"/>
          </p:cNvSpPr>
          <p:nvPr>
            <p:ph idx="1"/>
          </p:nvPr>
        </p:nvSpPr>
        <p:spPr>
          <a:noFill/>
        </p:spPr>
        <p:txBody>
          <a:bodyPr>
            <a:normAutofit fontScale="85000" lnSpcReduction="20000"/>
          </a:bodyPr>
          <a:lstStyle/>
          <a:p>
            <a:r>
              <a:rPr lang="fr-FR" dirty="0"/>
              <a:t>1615    	1 985,28   EVI retournement</a:t>
            </a:r>
          </a:p>
          <a:p>
            <a:r>
              <a:rPr lang="fr-FR" dirty="0"/>
              <a:t>1621  	3 540   AUTB/ PLU</a:t>
            </a:r>
          </a:p>
          <a:p>
            <a:r>
              <a:rPr lang="fr-FR" dirty="0"/>
              <a:t>1715		6 379,2  rue  Cadinot ( géomètre+ EVI )</a:t>
            </a:r>
          </a:p>
          <a:p>
            <a:r>
              <a:rPr lang="fr-FR" dirty="0"/>
              <a:t>1716 		33 777,51  trottoir RD 19 ( climent, Roger Martin, EVI)</a:t>
            </a:r>
          </a:p>
          <a:p>
            <a:r>
              <a:rPr lang="fr-FR" dirty="0"/>
              <a:t>1731		18 717,29 ( accès 12,3k€, fibre 2,8k€, s/s sol archi 3,6k€)</a:t>
            </a:r>
          </a:p>
          <a:p>
            <a:r>
              <a:rPr lang="fr-FR" dirty="0"/>
              <a:t>1733		6231,04 accessibilité HGA</a:t>
            </a:r>
          </a:p>
          <a:p>
            <a:r>
              <a:rPr lang="fr-FR" dirty="0"/>
              <a:t>1735		7 650,72  salle s/s sol</a:t>
            </a:r>
          </a:p>
          <a:p>
            <a:r>
              <a:rPr lang="fr-FR" dirty="0"/>
              <a:t>1737		17 546,56  accessibilité église</a:t>
            </a:r>
          </a:p>
          <a:p>
            <a:r>
              <a:rPr lang="fr-FR" dirty="0"/>
              <a:t>1741		20 393,6 ( dont véhicule 20 154,6)</a:t>
            </a:r>
          </a:p>
          <a:p>
            <a:r>
              <a:rPr lang="fr-FR" dirty="0"/>
              <a:t>1744		1 467,4 ( mobilier école)</a:t>
            </a:r>
          </a:p>
          <a:p>
            <a:r>
              <a:rPr lang="fr-FR" dirty="0"/>
              <a:t>1731		</a:t>
            </a:r>
            <a:r>
              <a:rPr lang="fr-FR" dirty="0">
                <a:solidFill>
                  <a:srgbClr val="FF0000"/>
                </a:solidFill>
              </a:rPr>
              <a:t>97 500 ( salle procom)</a:t>
            </a:r>
          </a:p>
          <a:p>
            <a:endParaRPr lang="fr-FR" dirty="0"/>
          </a:p>
        </p:txBody>
      </p:sp>
    </p:spTree>
    <p:extLst>
      <p:ext uri="{BB962C8B-B14F-4D97-AF65-F5344CB8AC3E}">
        <p14:creationId xmlns:p14="http://schemas.microsoft.com/office/powerpoint/2010/main" val="690485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80D6A-FEB1-4B3D-93BE-64C2F8AA16F6}"/>
              </a:ext>
            </a:extLst>
          </p:cNvPr>
          <p:cNvSpPr>
            <a:spLocks noGrp="1"/>
          </p:cNvSpPr>
          <p:nvPr>
            <p:ph type="title"/>
          </p:nvPr>
        </p:nvSpPr>
        <p:spPr/>
        <p:txBody>
          <a:bodyPr/>
          <a:lstStyle/>
          <a:p>
            <a:r>
              <a:rPr lang="fr-FR" dirty="0"/>
              <a:t>RECETTES D’INVESTISSEMENT : 718 837,05€</a:t>
            </a:r>
          </a:p>
        </p:txBody>
      </p:sp>
      <p:sp>
        <p:nvSpPr>
          <p:cNvPr id="3" name="Espace réservé du contenu 2">
            <a:extLst>
              <a:ext uri="{FF2B5EF4-FFF2-40B4-BE49-F238E27FC236}">
                <a16:creationId xmlns:a16="http://schemas.microsoft.com/office/drawing/2014/main" id="{9AAA6174-EE83-4240-A75F-A0B12E370976}"/>
              </a:ext>
            </a:extLst>
          </p:cNvPr>
          <p:cNvSpPr>
            <a:spLocks noGrp="1"/>
          </p:cNvSpPr>
          <p:nvPr>
            <p:ph idx="1"/>
          </p:nvPr>
        </p:nvSpPr>
        <p:spPr/>
        <p:txBody>
          <a:bodyPr/>
          <a:lstStyle/>
          <a:p>
            <a:r>
              <a:rPr lang="fr-FR" dirty="0"/>
              <a:t>Subventions :     137 879,69€</a:t>
            </a:r>
          </a:p>
          <a:p>
            <a:r>
              <a:rPr lang="fr-FR" dirty="0"/>
              <a:t>Fonds de réserves :    460 958,22€</a:t>
            </a:r>
          </a:p>
          <a:p>
            <a:pPr lvl="1"/>
            <a:r>
              <a:rPr lang="fr-FR" dirty="0"/>
              <a:t>FCTVA :    59 713,15€</a:t>
            </a:r>
          </a:p>
          <a:p>
            <a:pPr lvl="1"/>
            <a:r>
              <a:rPr lang="fr-FR" dirty="0"/>
              <a:t>Taxe d’Aménagement :     98 074,45€ 	</a:t>
            </a:r>
          </a:p>
          <a:p>
            <a:pPr lvl="1"/>
            <a:r>
              <a:rPr lang="fr-FR" dirty="0"/>
              <a:t>Excèdent de fonctionnement :  303 170,62€</a:t>
            </a:r>
          </a:p>
          <a:p>
            <a:r>
              <a:rPr lang="fr-FR" dirty="0"/>
              <a:t>Opération d’ordre :  113 837,57€</a:t>
            </a:r>
          </a:p>
          <a:p>
            <a:pPr marL="0" indent="0">
              <a:buNone/>
            </a:pPr>
            <a:endParaRPr lang="fr-FR" dirty="0"/>
          </a:p>
        </p:txBody>
      </p:sp>
    </p:spTree>
    <p:extLst>
      <p:ext uri="{BB962C8B-B14F-4D97-AF65-F5344CB8AC3E}">
        <p14:creationId xmlns:p14="http://schemas.microsoft.com/office/powerpoint/2010/main" val="352359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995E4-A9F2-453E-AA5B-839E3538B18A}"/>
              </a:ext>
            </a:extLst>
          </p:cNvPr>
          <p:cNvSpPr>
            <a:spLocks noGrp="1"/>
          </p:cNvSpPr>
          <p:nvPr>
            <p:ph type="title"/>
          </p:nvPr>
        </p:nvSpPr>
        <p:spPr/>
        <p:txBody>
          <a:bodyPr/>
          <a:lstStyle/>
          <a:p>
            <a:r>
              <a:rPr lang="fr-FR" dirty="0"/>
              <a:t>Adoption du compte de gestion 2017</a:t>
            </a:r>
          </a:p>
        </p:txBody>
      </p:sp>
      <p:sp>
        <p:nvSpPr>
          <p:cNvPr id="3" name="Espace réservé du contenu 2">
            <a:extLst>
              <a:ext uri="{FF2B5EF4-FFF2-40B4-BE49-F238E27FC236}">
                <a16:creationId xmlns:a16="http://schemas.microsoft.com/office/drawing/2014/main" id="{BFFA5580-1128-42D8-840F-C78989749E8D}"/>
              </a:ext>
            </a:extLst>
          </p:cNvPr>
          <p:cNvSpPr>
            <a:spLocks noGrp="1"/>
          </p:cNvSpPr>
          <p:nvPr>
            <p:ph idx="1"/>
          </p:nvPr>
        </p:nvSpPr>
        <p:spPr/>
        <p:txBody>
          <a:bodyPr/>
          <a:lstStyle/>
          <a:p>
            <a:r>
              <a:rPr lang="fr-FR" dirty="0"/>
              <a:t>Le compte de gestion émanant du Receveur Municipal et reçu en Mairie est concordant avec le Compte Administratif 2017 de la commune.</a:t>
            </a:r>
          </a:p>
          <a:p>
            <a:r>
              <a:rPr lang="fr-FR" dirty="0"/>
              <a:t>Par suite, il vous est proposé:</a:t>
            </a:r>
          </a:p>
          <a:p>
            <a:pPr lvl="1"/>
            <a:r>
              <a:rPr lang="fr-FR" dirty="0"/>
              <a:t>D’autoriser Monsieur le Maire à le viser et le certifier conforme, sans observation ni réserve.</a:t>
            </a:r>
          </a:p>
          <a:p>
            <a:pPr lvl="1"/>
            <a:r>
              <a:rPr lang="fr-FR" dirty="0"/>
              <a:t>D’adopter le compte de gestion dressé pour l’exercice 2017 tel qu’il vient de vous être présenté.</a:t>
            </a:r>
          </a:p>
        </p:txBody>
      </p:sp>
    </p:spTree>
    <p:extLst>
      <p:ext uri="{BB962C8B-B14F-4D97-AF65-F5344CB8AC3E}">
        <p14:creationId xmlns:p14="http://schemas.microsoft.com/office/powerpoint/2010/main" val="28162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F53FF-5769-4C02-BB41-31C891788C4B}"/>
              </a:ext>
            </a:extLst>
          </p:cNvPr>
          <p:cNvSpPr>
            <a:spLocks noGrp="1"/>
          </p:cNvSpPr>
          <p:nvPr>
            <p:ph type="title"/>
          </p:nvPr>
        </p:nvSpPr>
        <p:spPr>
          <a:xfrm>
            <a:off x="838200" y="225287"/>
            <a:ext cx="10515600" cy="1258956"/>
          </a:xfrm>
        </p:spPr>
        <p:txBody>
          <a:bodyPr>
            <a:normAutofit fontScale="90000"/>
          </a:bodyPr>
          <a:lstStyle/>
          <a:p>
            <a:r>
              <a:rPr lang="fr-FR" dirty="0"/>
              <a:t>Subventions           137 879,69€</a:t>
            </a:r>
            <a:br>
              <a:rPr lang="fr-FR" dirty="0"/>
            </a:br>
            <a:endParaRPr lang="fr-FR" dirty="0"/>
          </a:p>
        </p:txBody>
      </p:sp>
      <p:sp>
        <p:nvSpPr>
          <p:cNvPr id="3" name="Espace réservé du contenu 2">
            <a:extLst>
              <a:ext uri="{FF2B5EF4-FFF2-40B4-BE49-F238E27FC236}">
                <a16:creationId xmlns:a16="http://schemas.microsoft.com/office/drawing/2014/main" id="{8D8BBE43-CB53-4B62-948D-B44DF54D3F7E}"/>
              </a:ext>
            </a:extLst>
          </p:cNvPr>
          <p:cNvSpPr>
            <a:spLocks noGrp="1"/>
          </p:cNvSpPr>
          <p:nvPr>
            <p:ph idx="1"/>
          </p:nvPr>
        </p:nvSpPr>
        <p:spPr>
          <a:xfrm>
            <a:off x="838200" y="1616765"/>
            <a:ext cx="10515600" cy="4560198"/>
          </a:xfrm>
        </p:spPr>
        <p:txBody>
          <a:bodyPr>
            <a:normAutofit fontScale="85000" lnSpcReduction="20000"/>
          </a:bodyPr>
          <a:lstStyle/>
          <a:p>
            <a:r>
              <a:rPr lang="fr-FR" dirty="0"/>
              <a:t>Grand Belfort 	78 851,39€</a:t>
            </a:r>
          </a:p>
          <a:p>
            <a:pPr lvl="1"/>
            <a:r>
              <a:rPr lang="fr-FR" dirty="0"/>
              <a:t>EP rue des commandos ( 1515)	  3 921,49€</a:t>
            </a:r>
          </a:p>
          <a:p>
            <a:pPr lvl="1"/>
            <a:r>
              <a:rPr lang="fr-FR" dirty="0"/>
              <a:t>Rue des Commandos ( 1615)		38 717€</a:t>
            </a:r>
          </a:p>
          <a:p>
            <a:pPr lvl="1"/>
            <a:r>
              <a:rPr lang="fr-FR" dirty="0"/>
              <a:t>Main courante ( 1631)		   9853,5€</a:t>
            </a:r>
          </a:p>
          <a:p>
            <a:pPr lvl="1"/>
            <a:r>
              <a:rPr lang="fr-FR" dirty="0"/>
              <a:t>Vidéo surveillance (1635)		18 490,44€</a:t>
            </a:r>
          </a:p>
          <a:p>
            <a:pPr lvl="1"/>
            <a:r>
              <a:rPr lang="fr-FR" dirty="0"/>
              <a:t>Accessibilité   (1635)		   5 868,96€ </a:t>
            </a:r>
          </a:p>
          <a:p>
            <a:r>
              <a:rPr lang="fr-FR" dirty="0"/>
              <a:t>Etat			26 303,79€</a:t>
            </a:r>
          </a:p>
          <a:p>
            <a:pPr lvl="1"/>
            <a:r>
              <a:rPr lang="fr-FR" dirty="0"/>
              <a:t>Rue des commandos (1615)		23 165,28€</a:t>
            </a:r>
          </a:p>
          <a:p>
            <a:pPr lvl="1"/>
            <a:r>
              <a:rPr lang="fr-FR" dirty="0"/>
              <a:t>Cimetière (sénateur) (1615)		   3 138,51€</a:t>
            </a:r>
          </a:p>
          <a:p>
            <a:r>
              <a:rPr lang="fr-FR" dirty="0"/>
              <a:t>T Energie		3 720,51€ 		</a:t>
            </a:r>
          </a:p>
          <a:p>
            <a:pPr lvl="1"/>
            <a:r>
              <a:rPr lang="fr-FR" dirty="0"/>
              <a:t>éclairage public</a:t>
            </a:r>
          </a:p>
          <a:p>
            <a:r>
              <a:rPr lang="fr-FR" dirty="0"/>
              <a:t>Autres 		31 004€</a:t>
            </a:r>
          </a:p>
          <a:p>
            <a:pPr lvl="1"/>
            <a:r>
              <a:rPr lang="fr-FR" dirty="0"/>
              <a:t>SMTC retournement (1715)		  15 000€</a:t>
            </a:r>
          </a:p>
          <a:p>
            <a:pPr lvl="1"/>
            <a:r>
              <a:rPr lang="fr-FR" dirty="0"/>
              <a:t>Châlonvillars retournement (1715)	  15 000€</a:t>
            </a:r>
          </a:p>
          <a:p>
            <a:pPr lvl="1"/>
            <a:r>
              <a:rPr lang="fr-FR" dirty="0"/>
              <a:t>Territoire Energie	(1715)		     1 004€</a:t>
            </a:r>
          </a:p>
        </p:txBody>
      </p:sp>
    </p:spTree>
    <p:extLst>
      <p:ext uri="{BB962C8B-B14F-4D97-AF65-F5344CB8AC3E}">
        <p14:creationId xmlns:p14="http://schemas.microsoft.com/office/powerpoint/2010/main" val="172201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F9154-BA44-4B37-8325-41C5B5AEA9B4}"/>
              </a:ext>
            </a:extLst>
          </p:cNvPr>
          <p:cNvSpPr>
            <a:spLocks noGrp="1"/>
          </p:cNvSpPr>
          <p:nvPr>
            <p:ph type="title"/>
          </p:nvPr>
        </p:nvSpPr>
        <p:spPr/>
        <p:txBody>
          <a:bodyPr/>
          <a:lstStyle/>
          <a:p>
            <a:r>
              <a:rPr lang="fr-FR" dirty="0"/>
              <a:t>	RAR recettes  566 113,53€</a:t>
            </a:r>
          </a:p>
        </p:txBody>
      </p:sp>
      <p:sp>
        <p:nvSpPr>
          <p:cNvPr id="3" name="Espace réservé du contenu 2">
            <a:extLst>
              <a:ext uri="{FF2B5EF4-FFF2-40B4-BE49-F238E27FC236}">
                <a16:creationId xmlns:a16="http://schemas.microsoft.com/office/drawing/2014/main" id="{5E2A530D-B7DC-4D35-908F-F6268304B49F}"/>
              </a:ext>
            </a:extLst>
          </p:cNvPr>
          <p:cNvSpPr>
            <a:spLocks noGrp="1"/>
          </p:cNvSpPr>
          <p:nvPr>
            <p:ph idx="1"/>
          </p:nvPr>
        </p:nvSpPr>
        <p:spPr/>
        <p:txBody>
          <a:bodyPr/>
          <a:lstStyle/>
          <a:p>
            <a:r>
              <a:rPr lang="fr-FR" sz="2000" dirty="0"/>
              <a:t>Prêt 		460 000€</a:t>
            </a:r>
          </a:p>
          <a:p>
            <a:r>
              <a:rPr lang="fr-FR" sz="2000" dirty="0"/>
              <a:t>1521	    3 700€       	GB/PLU</a:t>
            </a:r>
          </a:p>
          <a:p>
            <a:r>
              <a:rPr lang="fr-FR" sz="2000" dirty="0"/>
              <a:t>1715	  15 000€	GB/ aire de retournement</a:t>
            </a:r>
          </a:p>
          <a:p>
            <a:r>
              <a:rPr lang="fr-FR" sz="2000" dirty="0"/>
              <a:t>1716	  46 991,66€ 	 trottoir  (DETR 31 991,66€; GB 15 000€)</a:t>
            </a:r>
          </a:p>
          <a:p>
            <a:r>
              <a:rPr lang="fr-FR" sz="2000" dirty="0"/>
              <a:t>1731	  18 000€	 GB 15 000€; FFF  3 000€ ( accessibilité; foot)</a:t>
            </a:r>
          </a:p>
          <a:p>
            <a:r>
              <a:rPr lang="fr-FR" sz="2000" dirty="0"/>
              <a:t>1737	   8 951,13€	FSIL ( accessibilité bâtiment)</a:t>
            </a:r>
          </a:p>
          <a:p>
            <a:r>
              <a:rPr lang="fr-FR" sz="2000" dirty="0"/>
              <a:t>1741	  13 470,74	CAF (  véhicule : subvention + prêt)</a:t>
            </a:r>
          </a:p>
          <a:p>
            <a:endParaRPr lang="fr-FR" dirty="0"/>
          </a:p>
        </p:txBody>
      </p:sp>
    </p:spTree>
    <p:extLst>
      <p:ext uri="{BB962C8B-B14F-4D97-AF65-F5344CB8AC3E}">
        <p14:creationId xmlns:p14="http://schemas.microsoft.com/office/powerpoint/2010/main" val="1397558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3C91E-413A-4FA6-92CB-46346A91AA78}"/>
              </a:ext>
            </a:extLst>
          </p:cNvPr>
          <p:cNvSpPr>
            <a:spLocks noGrp="1"/>
          </p:cNvSpPr>
          <p:nvPr>
            <p:ph type="title"/>
          </p:nvPr>
        </p:nvSpPr>
        <p:spPr>
          <a:xfrm>
            <a:off x="980660" y="1020417"/>
            <a:ext cx="10366789" cy="1417983"/>
          </a:xfrm>
        </p:spPr>
        <p:txBody>
          <a:bodyPr/>
          <a:lstStyle/>
          <a:p>
            <a:r>
              <a:rPr lang="fr-FR" dirty="0"/>
              <a:t>				La dette</a:t>
            </a:r>
          </a:p>
        </p:txBody>
      </p:sp>
      <p:sp>
        <p:nvSpPr>
          <p:cNvPr id="3" name="Espace réservé du texte 2">
            <a:extLst>
              <a:ext uri="{FF2B5EF4-FFF2-40B4-BE49-F238E27FC236}">
                <a16:creationId xmlns:a16="http://schemas.microsoft.com/office/drawing/2014/main" id="{B60A4E98-4577-4B3E-AF8D-08D26F363D32}"/>
              </a:ext>
            </a:extLst>
          </p:cNvPr>
          <p:cNvSpPr>
            <a:spLocks noGrp="1"/>
          </p:cNvSpPr>
          <p:nvPr>
            <p:ph type="body" idx="1"/>
          </p:nvPr>
        </p:nvSpPr>
        <p:spPr>
          <a:xfrm>
            <a:off x="831850" y="2822713"/>
            <a:ext cx="10515600" cy="3266937"/>
          </a:xfrm>
        </p:spPr>
        <p:txBody>
          <a:bodyPr>
            <a:normAutofit/>
          </a:bodyPr>
          <a:lstStyle/>
          <a:p>
            <a:r>
              <a:rPr lang="fr-FR" sz="4000" dirty="0"/>
              <a:t>	Pour information </a:t>
            </a:r>
          </a:p>
          <a:p>
            <a:r>
              <a:rPr lang="fr-FR" sz="2000" dirty="0"/>
              <a:t>Au 31/12/2007 / 3311hab.         	Dette 5,338  	ESSERT 1612€       strate 688€  </a:t>
            </a:r>
          </a:p>
          <a:p>
            <a:r>
              <a:rPr lang="fr-FR" sz="2000" dirty="0"/>
              <a:t>Au 31/12/2013 / 3283 hab.       	Dette 3,912 	ESSERT  1192€	 strate 724€</a:t>
            </a:r>
          </a:p>
          <a:p>
            <a:r>
              <a:rPr lang="fr-FR" sz="2000" dirty="0"/>
              <a:t>Au  31/12/ 2017/ 3268hab. 	Dette  3,587   	ESSERT 1097€        strate 685€</a:t>
            </a:r>
          </a:p>
        </p:txBody>
      </p:sp>
    </p:spTree>
    <p:extLst>
      <p:ext uri="{BB962C8B-B14F-4D97-AF65-F5344CB8AC3E}">
        <p14:creationId xmlns:p14="http://schemas.microsoft.com/office/powerpoint/2010/main" val="361454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C6C85D5-3252-4F1B-B9C6-3EDCFEAE021F}"/>
              </a:ext>
            </a:extLst>
          </p:cNvPr>
          <p:cNvGraphicFramePr>
            <a:graphicFrameLocks noGrp="1"/>
          </p:cNvGraphicFramePr>
          <p:nvPr>
            <p:extLst>
              <p:ext uri="{D42A27DB-BD31-4B8C-83A1-F6EECF244321}">
                <p14:modId xmlns:p14="http://schemas.microsoft.com/office/powerpoint/2010/main" val="3892644393"/>
              </p:ext>
            </p:extLst>
          </p:nvPr>
        </p:nvGraphicFramePr>
        <p:xfrm>
          <a:off x="238539" y="185530"/>
          <a:ext cx="11705961" cy="6708934"/>
        </p:xfrm>
        <a:graphic>
          <a:graphicData uri="http://schemas.openxmlformats.org/drawingml/2006/table">
            <a:tbl>
              <a:tblPr>
                <a:tableStyleId>{5C22544A-7EE6-4342-B048-85BDC9FD1C3A}</a:tableStyleId>
              </a:tblPr>
              <a:tblGrid>
                <a:gridCol w="1790676">
                  <a:extLst>
                    <a:ext uri="{9D8B030D-6E8A-4147-A177-3AD203B41FA5}">
                      <a16:colId xmlns:a16="http://schemas.microsoft.com/office/drawing/2014/main" val="1952250901"/>
                    </a:ext>
                  </a:extLst>
                </a:gridCol>
                <a:gridCol w="1063767">
                  <a:extLst>
                    <a:ext uri="{9D8B030D-6E8A-4147-A177-3AD203B41FA5}">
                      <a16:colId xmlns:a16="http://schemas.microsoft.com/office/drawing/2014/main" val="1035709906"/>
                    </a:ext>
                  </a:extLst>
                </a:gridCol>
                <a:gridCol w="1329710">
                  <a:extLst>
                    <a:ext uri="{9D8B030D-6E8A-4147-A177-3AD203B41FA5}">
                      <a16:colId xmlns:a16="http://schemas.microsoft.com/office/drawing/2014/main" val="1064459010"/>
                    </a:ext>
                  </a:extLst>
                </a:gridCol>
                <a:gridCol w="571775">
                  <a:extLst>
                    <a:ext uri="{9D8B030D-6E8A-4147-A177-3AD203B41FA5}">
                      <a16:colId xmlns:a16="http://schemas.microsoft.com/office/drawing/2014/main" val="3730833855"/>
                    </a:ext>
                  </a:extLst>
                </a:gridCol>
                <a:gridCol w="731340">
                  <a:extLst>
                    <a:ext uri="{9D8B030D-6E8A-4147-A177-3AD203B41FA5}">
                      <a16:colId xmlns:a16="http://schemas.microsoft.com/office/drawing/2014/main" val="2875032526"/>
                    </a:ext>
                  </a:extLst>
                </a:gridCol>
                <a:gridCol w="762367">
                  <a:extLst>
                    <a:ext uri="{9D8B030D-6E8A-4147-A177-3AD203B41FA5}">
                      <a16:colId xmlns:a16="http://schemas.microsoft.com/office/drawing/2014/main" val="688962632"/>
                    </a:ext>
                  </a:extLst>
                </a:gridCol>
                <a:gridCol w="1277600">
                  <a:extLst>
                    <a:ext uri="{9D8B030D-6E8A-4147-A177-3AD203B41FA5}">
                      <a16:colId xmlns:a16="http://schemas.microsoft.com/office/drawing/2014/main" val="2044871220"/>
                    </a:ext>
                  </a:extLst>
                </a:gridCol>
                <a:gridCol w="987425">
                  <a:extLst>
                    <a:ext uri="{9D8B030D-6E8A-4147-A177-3AD203B41FA5}">
                      <a16:colId xmlns:a16="http://schemas.microsoft.com/office/drawing/2014/main" val="687385273"/>
                    </a:ext>
                  </a:extLst>
                </a:gridCol>
                <a:gridCol w="1063767">
                  <a:extLst>
                    <a:ext uri="{9D8B030D-6E8A-4147-A177-3AD203B41FA5}">
                      <a16:colId xmlns:a16="http://schemas.microsoft.com/office/drawing/2014/main" val="3899552828"/>
                    </a:ext>
                  </a:extLst>
                </a:gridCol>
                <a:gridCol w="1063767">
                  <a:extLst>
                    <a:ext uri="{9D8B030D-6E8A-4147-A177-3AD203B41FA5}">
                      <a16:colId xmlns:a16="http://schemas.microsoft.com/office/drawing/2014/main" val="3298206337"/>
                    </a:ext>
                  </a:extLst>
                </a:gridCol>
                <a:gridCol w="1063767">
                  <a:extLst>
                    <a:ext uri="{9D8B030D-6E8A-4147-A177-3AD203B41FA5}">
                      <a16:colId xmlns:a16="http://schemas.microsoft.com/office/drawing/2014/main" val="3551335499"/>
                    </a:ext>
                  </a:extLst>
                </a:gridCol>
              </a:tblGrid>
              <a:tr h="295094">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fr-FR" sz="1600" u="none" strike="noStrike">
                          <a:effectLst/>
                        </a:rPr>
                        <a:t>2018</a:t>
                      </a:r>
                      <a:endParaRPr lang="fr-FR" sz="16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2521970"/>
                  </a:ext>
                </a:extLst>
              </a:tr>
              <a:tr h="295094">
                <a:tc>
                  <a:txBody>
                    <a:bodyPr/>
                    <a:lstStyle/>
                    <a:p>
                      <a:pPr algn="ctr" fontAlgn="ctr"/>
                      <a:r>
                        <a:rPr lang="fr-FR" sz="1600" u="none" strike="noStrike" dirty="0">
                          <a:effectLst/>
                        </a:rPr>
                        <a:t>Banque Populaire</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objet</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montant initial</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type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taux</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durée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dette 01/2018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interet</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capital</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annuité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terme</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0493375"/>
                  </a:ext>
                </a:extLst>
              </a:tr>
              <a:tr h="295094">
                <a:tc>
                  <a:txBody>
                    <a:bodyPr/>
                    <a:lstStyle/>
                    <a:p>
                      <a:pPr algn="ctr" fontAlgn="ctr"/>
                      <a:r>
                        <a:rPr lang="fr-FR" sz="1600" u="none" strike="noStrike" dirty="0">
                          <a:effectLst/>
                        </a:rPr>
                        <a:t>2005</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mairie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800 000,00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503 467,87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17 710,06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30 995,82</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48 665,88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2030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2516217800"/>
                  </a:ext>
                </a:extLst>
              </a:tr>
              <a:tr h="295094">
                <a:tc>
                  <a:txBody>
                    <a:bodyPr/>
                    <a:lstStyle/>
                    <a:p>
                      <a:pPr algn="ctr" fontAlgn="ctr"/>
                      <a:r>
                        <a:rPr lang="fr-FR" sz="1600" u="none" strike="noStrike" dirty="0">
                          <a:effectLst/>
                        </a:rPr>
                        <a:t>2006</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mairie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809 000,00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528 976,07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19 668,43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30 602,97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50 271,40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2031</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1343714279"/>
                  </a:ext>
                </a:extLst>
              </a:tr>
              <a:tr h="295094">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7311856"/>
                  </a:ext>
                </a:extLst>
              </a:tr>
              <a:tr h="295094">
                <a:tc>
                  <a:txBody>
                    <a:bodyPr/>
                    <a:lstStyle/>
                    <a:p>
                      <a:pPr algn="ctr" fontAlgn="ctr"/>
                      <a:r>
                        <a:rPr lang="fr-FR" sz="1600" u="none" strike="noStrike">
                          <a:effectLst/>
                        </a:rPr>
                        <a:t>Caissed'Epargne</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7526613"/>
                  </a:ext>
                </a:extLst>
              </a:tr>
              <a:tr h="295094">
                <a:tc>
                  <a:txBody>
                    <a:bodyPr/>
                    <a:lstStyle/>
                    <a:p>
                      <a:pPr algn="ctr" fontAlgn="ctr"/>
                      <a:r>
                        <a:rPr lang="fr-FR" sz="1600" u="none" strike="noStrike">
                          <a:effectLst/>
                        </a:rPr>
                        <a:t>2003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equipement</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100 000,00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3,77%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180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6 447,63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121,56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6 447,63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6 569,19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2019</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1675820592"/>
                  </a:ext>
                </a:extLst>
              </a:tr>
              <a:tr h="295094">
                <a:tc>
                  <a:txBody>
                    <a:bodyPr/>
                    <a:lstStyle/>
                    <a:p>
                      <a:pPr algn="ctr" fontAlgn="ctr"/>
                      <a:r>
                        <a:rPr lang="fr-FR" sz="1600" u="none" strike="noStrike">
                          <a:effectLst/>
                        </a:rPr>
                        <a:t>2003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inv 2003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76 000,00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rev</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180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344,59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344,59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344,59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2019</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a16="http://schemas.microsoft.com/office/drawing/2014/main" val="2146033400"/>
                  </a:ext>
                </a:extLst>
              </a:tr>
              <a:tr h="295094">
                <a:tc>
                  <a:txBody>
                    <a:bodyPr/>
                    <a:lstStyle/>
                    <a:p>
                      <a:pPr algn="ctr" fontAlgn="ctr"/>
                      <a:r>
                        <a:rPr lang="fr-FR" sz="1600" u="none" strike="noStrike">
                          <a:effectLst/>
                        </a:rPr>
                        <a:t>2004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inv 2004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400 000,00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*per</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1,95</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240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170 756,51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3 168,47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22 145,49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25 313,96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2026</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1512503988"/>
                  </a:ext>
                </a:extLst>
              </a:tr>
              <a:tr h="295094">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8734471"/>
                  </a:ext>
                </a:extLst>
              </a:tr>
              <a:tr h="295094">
                <a:tc>
                  <a:txBody>
                    <a:bodyPr/>
                    <a:lstStyle/>
                    <a:p>
                      <a:pPr algn="ctr" fontAlgn="ctr"/>
                      <a:r>
                        <a:rPr lang="fr-FR" sz="1600" u="none" strike="noStrike">
                          <a:effectLst/>
                        </a:rPr>
                        <a:t>EX DEXIA</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81656"/>
                  </a:ext>
                </a:extLst>
              </a:tr>
              <a:tr h="295094">
                <a:tc>
                  <a:txBody>
                    <a:bodyPr/>
                    <a:lstStyle/>
                    <a:p>
                      <a:pPr algn="ctr" fontAlgn="ctr"/>
                      <a:r>
                        <a:rPr lang="fr-FR" sz="1600" u="none" strike="noStrike">
                          <a:effectLst/>
                        </a:rPr>
                        <a:t>2004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inv 2004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400 000,00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4,7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240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172 543,27</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7 703,62</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23 256,86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30 960,48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2024</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1939861329"/>
                  </a:ext>
                </a:extLst>
              </a:tr>
              <a:tr h="295094">
                <a:tc>
                  <a:txBody>
                    <a:bodyPr/>
                    <a:lstStyle/>
                    <a:p>
                      <a:pPr algn="ctr" fontAlgn="ctr"/>
                      <a:r>
                        <a:rPr lang="fr-FR" sz="1600" u="none" strike="noStrike" dirty="0">
                          <a:effectLst/>
                        </a:rPr>
                        <a:t>2007</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mairie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2 271 601,90</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err="1">
                          <a:effectLst/>
                        </a:rPr>
                        <a:t>ind</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4,65</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366</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1 647 000,00</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75 592,73</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116 000,00</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191 592,73</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fr-FR" sz="1600" u="none" strike="noStrike" dirty="0">
                          <a:effectLst/>
                        </a:rPr>
                        <a:t>2037,5</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2249837337"/>
                  </a:ext>
                </a:extLst>
              </a:tr>
              <a:tr h="295094">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5625620"/>
                  </a:ext>
                </a:extLst>
              </a:tr>
              <a:tr h="295094">
                <a:tc>
                  <a:txBody>
                    <a:bodyPr/>
                    <a:lstStyle/>
                    <a:p>
                      <a:pPr algn="ctr" fontAlgn="ctr"/>
                      <a:r>
                        <a:rPr lang="fr-FR" sz="1600" u="none" strike="noStrike">
                          <a:effectLst/>
                        </a:rPr>
                        <a:t>credit Agricole</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8743298"/>
                  </a:ext>
                </a:extLst>
              </a:tr>
              <a:tr h="295094">
                <a:tc>
                  <a:txBody>
                    <a:bodyPr/>
                    <a:lstStyle/>
                    <a:p>
                      <a:pPr algn="ctr" fontAlgn="ctr"/>
                      <a:r>
                        <a:rPr lang="fr-FR" sz="1600" u="none" strike="noStrike">
                          <a:effectLst/>
                        </a:rPr>
                        <a:t>2015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vehicule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15 000,00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72</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8 336,41</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140,58</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2 510,54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2 651,12</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2021</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1033270621"/>
                  </a:ext>
                </a:extLst>
              </a:tr>
              <a:tr h="295094">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3383206"/>
                  </a:ext>
                </a:extLst>
              </a:tr>
              <a:tr h="295094">
                <a:tc>
                  <a:txBody>
                    <a:bodyPr/>
                    <a:lstStyle/>
                    <a:p>
                      <a:pPr algn="ctr" fontAlgn="ctr"/>
                      <a:r>
                        <a:rPr lang="fr-FR" sz="1600" u="none" strike="noStrike">
                          <a:effectLst/>
                        </a:rPr>
                        <a:t>Credit mutuel</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5173620"/>
                  </a:ext>
                </a:extLst>
              </a:tr>
              <a:tr h="295094">
                <a:tc>
                  <a:txBody>
                    <a:bodyPr/>
                    <a:lstStyle/>
                    <a:p>
                      <a:pPr algn="ctr" fontAlgn="ctr"/>
                      <a:r>
                        <a:rPr lang="fr-FR" sz="1600" u="none" strike="noStrike">
                          <a:effectLst/>
                        </a:rPr>
                        <a:t>2015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inv 2015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110 000,00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f</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1,52</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120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89 314,44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1 297,46</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10 580,54</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11 878,00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2026</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158020545"/>
                  </a:ext>
                </a:extLst>
              </a:tr>
              <a:tr h="295094">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3 127 186,79</a:t>
                      </a:r>
                      <a:endParaRPr lang="fr-FR" sz="1600" b="0" i="0" u="none" strike="noStrike" dirty="0">
                        <a:solidFill>
                          <a:srgbClr val="000000"/>
                        </a:solidFill>
                        <a:effectLst/>
                        <a:latin typeface="Calibri" panose="020F0502020204030204" pitchFamily="34" charset="0"/>
                      </a:endParaRPr>
                    </a:p>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368 247,35</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0557309"/>
                  </a:ext>
                </a:extLst>
              </a:tr>
              <a:tr h="295094">
                <a:tc>
                  <a:txBody>
                    <a:bodyPr/>
                    <a:lstStyle/>
                    <a:p>
                      <a:pPr algn="ctr" fontAlgn="ctr"/>
                      <a:r>
                        <a:rPr lang="fr-FR" sz="1600" u="none" strike="noStrike" dirty="0">
                          <a:effectLst/>
                        </a:rPr>
                        <a:t>2017</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err="1">
                          <a:effectLst/>
                        </a:rPr>
                        <a:t>inv</a:t>
                      </a:r>
                      <a:r>
                        <a:rPr lang="fr-FR" sz="1600" u="none" strike="noStrike" dirty="0">
                          <a:effectLst/>
                        </a:rPr>
                        <a:t> 2017</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460 000,00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f</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1,1</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180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0,00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5 016,00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21 270,00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26 286,00</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fr-FR" sz="1600" u="none" strike="noStrike" dirty="0">
                          <a:effectLst/>
                        </a:rPr>
                        <a:t>2032</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1481242181"/>
                  </a:ext>
                </a:extLst>
              </a:tr>
              <a:tr h="309849">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813978"/>
                  </a:ext>
                </a:extLst>
              </a:tr>
            </a:tbl>
          </a:graphicData>
        </a:graphic>
      </p:graphicFrame>
    </p:spTree>
    <p:extLst>
      <p:ext uri="{BB962C8B-B14F-4D97-AF65-F5344CB8AC3E}">
        <p14:creationId xmlns:p14="http://schemas.microsoft.com/office/powerpoint/2010/main" val="316072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AAB6E-F7E6-4B01-BC99-BEA7ED968A89}"/>
              </a:ext>
            </a:extLst>
          </p:cNvPr>
          <p:cNvSpPr>
            <a:spLocks noGrp="1"/>
          </p:cNvSpPr>
          <p:nvPr>
            <p:ph type="title"/>
          </p:nvPr>
        </p:nvSpPr>
        <p:spPr>
          <a:xfrm>
            <a:off x="831849" y="1709738"/>
            <a:ext cx="10644533" cy="2292419"/>
          </a:xfrm>
        </p:spPr>
        <p:txBody>
          <a:bodyPr/>
          <a:lstStyle/>
          <a:p>
            <a:r>
              <a:rPr lang="fr-FR" dirty="0"/>
              <a:t>		ADOPTION du COMPTE 				ADMINIDTRATIF 2017</a:t>
            </a:r>
          </a:p>
        </p:txBody>
      </p:sp>
      <p:sp>
        <p:nvSpPr>
          <p:cNvPr id="3" name="Espace réservé du texte 2">
            <a:extLst>
              <a:ext uri="{FF2B5EF4-FFF2-40B4-BE49-F238E27FC236}">
                <a16:creationId xmlns:a16="http://schemas.microsoft.com/office/drawing/2014/main" id="{FCC66B8C-E6D4-4BBC-9DEF-6D4BC9C9AC6F}"/>
              </a:ext>
            </a:extLst>
          </p:cNvPr>
          <p:cNvSpPr>
            <a:spLocks noGrp="1"/>
          </p:cNvSpPr>
          <p:nvPr>
            <p:ph type="body" idx="1"/>
          </p:nvPr>
        </p:nvSpPr>
        <p:spPr/>
        <p:txBody>
          <a:bodyPr/>
          <a:lstStyle/>
          <a:p>
            <a:r>
              <a:rPr lang="fr-FR" dirty="0"/>
              <a:t>			</a:t>
            </a:r>
            <a:r>
              <a:rPr lang="fr-FR" sz="4400" dirty="0"/>
              <a:t>Délibération 18-13</a:t>
            </a:r>
          </a:p>
        </p:txBody>
      </p:sp>
    </p:spTree>
    <p:extLst>
      <p:ext uri="{BB962C8B-B14F-4D97-AF65-F5344CB8AC3E}">
        <p14:creationId xmlns:p14="http://schemas.microsoft.com/office/powerpoint/2010/main" val="176383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30A901D-1248-43ED-93B9-5990E6E40AED}"/>
              </a:ext>
            </a:extLst>
          </p:cNvPr>
          <p:cNvGraphicFramePr>
            <a:graphicFrameLocks noGrp="1"/>
          </p:cNvGraphicFramePr>
          <p:nvPr>
            <p:extLst>
              <p:ext uri="{D42A27DB-BD31-4B8C-83A1-F6EECF244321}">
                <p14:modId xmlns:p14="http://schemas.microsoft.com/office/powerpoint/2010/main" val="4137825514"/>
              </p:ext>
            </p:extLst>
          </p:nvPr>
        </p:nvGraphicFramePr>
        <p:xfrm>
          <a:off x="464233" y="422031"/>
          <a:ext cx="11296357" cy="6020970"/>
        </p:xfrm>
        <a:graphic>
          <a:graphicData uri="http://schemas.openxmlformats.org/drawingml/2006/table">
            <a:tbl>
              <a:tblPr>
                <a:tableStyleId>{5C22544A-7EE6-4342-B048-85BDC9FD1C3A}</a:tableStyleId>
              </a:tblPr>
              <a:tblGrid>
                <a:gridCol w="3164739">
                  <a:extLst>
                    <a:ext uri="{9D8B030D-6E8A-4147-A177-3AD203B41FA5}">
                      <a16:colId xmlns:a16="http://schemas.microsoft.com/office/drawing/2014/main" val="1214798468"/>
                    </a:ext>
                  </a:extLst>
                </a:gridCol>
                <a:gridCol w="1905616">
                  <a:extLst>
                    <a:ext uri="{9D8B030D-6E8A-4147-A177-3AD203B41FA5}">
                      <a16:colId xmlns:a16="http://schemas.microsoft.com/office/drawing/2014/main" val="3343742765"/>
                    </a:ext>
                  </a:extLst>
                </a:gridCol>
                <a:gridCol w="2098077">
                  <a:extLst>
                    <a:ext uri="{9D8B030D-6E8A-4147-A177-3AD203B41FA5}">
                      <a16:colId xmlns:a16="http://schemas.microsoft.com/office/drawing/2014/main" val="3767896505"/>
                    </a:ext>
                  </a:extLst>
                </a:gridCol>
                <a:gridCol w="2251595">
                  <a:extLst>
                    <a:ext uri="{9D8B030D-6E8A-4147-A177-3AD203B41FA5}">
                      <a16:colId xmlns:a16="http://schemas.microsoft.com/office/drawing/2014/main" val="2487807847"/>
                    </a:ext>
                  </a:extLst>
                </a:gridCol>
                <a:gridCol w="1876330">
                  <a:extLst>
                    <a:ext uri="{9D8B030D-6E8A-4147-A177-3AD203B41FA5}">
                      <a16:colId xmlns:a16="http://schemas.microsoft.com/office/drawing/2014/main" val="238158294"/>
                    </a:ext>
                  </a:extLst>
                </a:gridCol>
              </a:tblGrid>
              <a:tr h="401398">
                <a:tc>
                  <a:txBody>
                    <a:bodyPr/>
                    <a:lstStyle/>
                    <a:p>
                      <a:pPr algn="l" fontAlgn="b"/>
                      <a:r>
                        <a:rPr lang="fr-FR" sz="1600" b="1" u="none" strike="noStrike" dirty="0">
                          <a:effectLst/>
                        </a:rPr>
                        <a:t>section de fonctionnement</a:t>
                      </a:r>
                      <a:endParaRPr lang="fr-FR" sz="16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5777295"/>
                  </a:ext>
                </a:extLst>
              </a:tr>
              <a:tr h="40139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a:effectLst/>
                        </a:rPr>
                        <a:t>ca 2017</a:t>
                      </a:r>
                      <a:endParaRPr lang="fr-FR" sz="16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a:effectLst/>
                        </a:rPr>
                        <a:t>report  2016</a:t>
                      </a:r>
                      <a:endParaRPr lang="fr-FR" sz="16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a:effectLst/>
                        </a:rPr>
                        <a:t>résultat 2017 (excedent)</a:t>
                      </a:r>
                      <a:endParaRPr lang="fr-FR" sz="16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extLst>
                  <a:ext uri="{0D108BD9-81ED-4DB2-BD59-A6C34878D82A}">
                    <a16:rowId xmlns:a16="http://schemas.microsoft.com/office/drawing/2014/main" val="4086611783"/>
                  </a:ext>
                </a:extLst>
              </a:tr>
              <a:tr h="401398">
                <a:tc>
                  <a:txBody>
                    <a:bodyPr/>
                    <a:lstStyle/>
                    <a:p>
                      <a:pPr algn="l" fontAlgn="b"/>
                      <a:r>
                        <a:rPr lang="fr-FR" sz="1600" u="none" strike="noStrike" dirty="0">
                          <a:effectLst/>
                        </a:rPr>
                        <a:t>dépenses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2 221 954,79</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2377080"/>
                  </a:ext>
                </a:extLst>
              </a:tr>
              <a:tr h="401398">
                <a:tc>
                  <a:txBody>
                    <a:bodyPr/>
                    <a:lstStyle/>
                    <a:p>
                      <a:pPr algn="l" fontAlgn="b"/>
                      <a:r>
                        <a:rPr lang="fr-FR" sz="1600" u="none" strike="noStrike" dirty="0">
                          <a:effectLst/>
                        </a:rPr>
                        <a:t>recettes</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2 401 308,27</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1832765"/>
                  </a:ext>
                </a:extLst>
              </a:tr>
              <a:tr h="401398">
                <a:tc>
                  <a:txBody>
                    <a:bodyPr/>
                    <a:lstStyle/>
                    <a:p>
                      <a:pPr algn="l" fontAlgn="b"/>
                      <a:r>
                        <a:rPr lang="fr-FR" sz="1600" u="none" strike="noStrike" dirty="0">
                          <a:effectLst/>
                        </a:rPr>
                        <a:t>excèdent de fonctionnement 2017</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179 353,48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963389"/>
                  </a:ext>
                </a:extLst>
              </a:tr>
              <a:tr h="401398">
                <a:tc>
                  <a:txBody>
                    <a:bodyPr/>
                    <a:lstStyle/>
                    <a:p>
                      <a:pPr algn="l" fontAlgn="b"/>
                      <a:r>
                        <a:rPr lang="fr-FR" sz="1600" u="none" strike="noStrike" dirty="0">
                          <a:effectLst/>
                        </a:rPr>
                        <a:t>excédent 2016</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487 728,48</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1474611"/>
                  </a:ext>
                </a:extLst>
              </a:tr>
              <a:tr h="401398">
                <a:tc>
                  <a:txBody>
                    <a:bodyPr/>
                    <a:lstStyle/>
                    <a:p>
                      <a:pPr algn="l" fontAlgn="b"/>
                      <a:r>
                        <a:rPr lang="fr-FR" sz="1600" u="none" strike="noStrike" dirty="0">
                          <a:effectLst/>
                        </a:rPr>
                        <a:t>résultat de clôture 2017</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667 081,96</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270396"/>
                  </a:ext>
                </a:extLst>
              </a:tr>
              <a:tr h="401398">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6221971"/>
                  </a:ext>
                </a:extLst>
              </a:tr>
              <a:tr h="401398">
                <a:tc>
                  <a:txBody>
                    <a:bodyPr/>
                    <a:lstStyle/>
                    <a:p>
                      <a:pPr algn="l" fontAlgn="b"/>
                      <a:r>
                        <a:rPr lang="fr-FR" sz="1600" b="1" u="none" strike="noStrike" dirty="0">
                          <a:effectLst/>
                        </a:rPr>
                        <a:t>section d'investissement</a:t>
                      </a:r>
                      <a:endParaRPr lang="fr-FR" sz="16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3304667"/>
                  </a:ext>
                </a:extLst>
              </a:tr>
              <a:tr h="401398">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ca 2017</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dirty="0">
                          <a:effectLst/>
                        </a:rPr>
                        <a:t>report  2016</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a:effectLst/>
                        </a:rPr>
                        <a:t>RAR 2017</a:t>
                      </a:r>
                      <a:endParaRPr lang="fr-FR" sz="16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fr-FR" sz="1600" u="none" strike="noStrike" dirty="0">
                          <a:effectLst/>
                        </a:rPr>
                        <a:t>résultat 2017 (déficit)</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extLst>
                  <a:ext uri="{0D108BD9-81ED-4DB2-BD59-A6C34878D82A}">
                    <a16:rowId xmlns:a16="http://schemas.microsoft.com/office/drawing/2014/main" val="957944477"/>
                  </a:ext>
                </a:extLst>
              </a:tr>
              <a:tr h="401398">
                <a:tc>
                  <a:txBody>
                    <a:bodyPr/>
                    <a:lstStyle/>
                    <a:p>
                      <a:pPr algn="l" fontAlgn="b"/>
                      <a:r>
                        <a:rPr lang="fr-FR" sz="1600" u="none" strike="noStrike">
                          <a:effectLst/>
                        </a:rPr>
                        <a:t>dépenses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755 156,05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215 188,60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1324151"/>
                  </a:ext>
                </a:extLst>
              </a:tr>
              <a:tr h="401398">
                <a:tc>
                  <a:txBody>
                    <a:bodyPr/>
                    <a:lstStyle/>
                    <a:p>
                      <a:pPr algn="l" fontAlgn="b"/>
                      <a:r>
                        <a:rPr lang="fr-FR" sz="1600" u="none" strike="noStrike">
                          <a:effectLst/>
                        </a:rPr>
                        <a:t>recettes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718 522,05</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566 113,53</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74112553"/>
                  </a:ext>
                </a:extLst>
              </a:tr>
              <a:tr h="401398">
                <a:tc>
                  <a:txBody>
                    <a:bodyPr/>
                    <a:lstStyle/>
                    <a:p>
                      <a:pPr algn="l" fontAlgn="b"/>
                      <a:r>
                        <a:rPr lang="fr-FR" sz="1600" u="none" strike="noStrike">
                          <a:effectLst/>
                        </a:rPr>
                        <a:t>déficit d'investissement  2017</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36 634,00</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0397823"/>
                  </a:ext>
                </a:extLst>
              </a:tr>
              <a:tr h="401398">
                <a:tc>
                  <a:txBody>
                    <a:bodyPr/>
                    <a:lstStyle/>
                    <a:p>
                      <a:pPr algn="l" fontAlgn="b"/>
                      <a:r>
                        <a:rPr lang="fr-FR" sz="1600" u="none" strike="noStrike">
                          <a:effectLst/>
                        </a:rPr>
                        <a:t>déficit d'investissement  2016</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339 806,03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2603835"/>
                  </a:ext>
                </a:extLst>
              </a:tr>
              <a:tr h="401398">
                <a:tc>
                  <a:txBody>
                    <a:bodyPr/>
                    <a:lstStyle/>
                    <a:p>
                      <a:pPr algn="l" fontAlgn="b"/>
                      <a:r>
                        <a:rPr lang="fr-FR" sz="1600" u="none" strike="noStrike">
                          <a:effectLst/>
                        </a:rPr>
                        <a:t>resultat de cloture 2017</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350 924,93</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dirty="0">
                          <a:effectLst/>
                        </a:rPr>
                        <a:t>-25 515,10</a:t>
                      </a:r>
                      <a:endParaRPr lang="fr-F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6335488"/>
                  </a:ext>
                </a:extLst>
              </a:tr>
            </a:tbl>
          </a:graphicData>
        </a:graphic>
      </p:graphicFrame>
    </p:spTree>
    <p:extLst>
      <p:ext uri="{BB962C8B-B14F-4D97-AF65-F5344CB8AC3E}">
        <p14:creationId xmlns:p14="http://schemas.microsoft.com/office/powerpoint/2010/main" val="4289532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CDD4D-24C5-4B3B-AE1E-401070B94F38}"/>
              </a:ext>
            </a:extLst>
          </p:cNvPr>
          <p:cNvSpPr>
            <a:spLocks noGrp="1"/>
          </p:cNvSpPr>
          <p:nvPr>
            <p:ph type="title"/>
          </p:nvPr>
        </p:nvSpPr>
        <p:spPr/>
        <p:txBody>
          <a:bodyPr/>
          <a:lstStyle/>
          <a:p>
            <a:r>
              <a:rPr lang="fr-FR" dirty="0"/>
              <a:t>		ADOPTION	 CA	 2017</a:t>
            </a:r>
          </a:p>
        </p:txBody>
      </p:sp>
      <p:sp>
        <p:nvSpPr>
          <p:cNvPr id="3" name="Espace réservé du contenu 2">
            <a:extLst>
              <a:ext uri="{FF2B5EF4-FFF2-40B4-BE49-F238E27FC236}">
                <a16:creationId xmlns:a16="http://schemas.microsoft.com/office/drawing/2014/main" id="{5B45D5C8-F230-49A8-8010-C59AA259B3EF}"/>
              </a:ext>
            </a:extLst>
          </p:cNvPr>
          <p:cNvSpPr>
            <a:spLocks noGrp="1"/>
          </p:cNvSpPr>
          <p:nvPr>
            <p:ph idx="1"/>
          </p:nvPr>
        </p:nvSpPr>
        <p:spPr/>
        <p:txBody>
          <a:bodyPr/>
          <a:lstStyle/>
          <a:p>
            <a:r>
              <a:rPr lang="fr-FR" dirty="0"/>
              <a:t>Il vous est proposer d’adopter et d’arrêter le compte administratif 2017 aux chiffres suivant</a:t>
            </a:r>
          </a:p>
          <a:p>
            <a:r>
              <a:rPr lang="fr-FR" dirty="0"/>
              <a:t>Un résultat de clôture en </a:t>
            </a:r>
            <a:r>
              <a:rPr lang="fr-FR" b="1" dirty="0"/>
              <a:t>excèdent de 667 081,96 € </a:t>
            </a:r>
            <a:r>
              <a:rPr lang="fr-FR" dirty="0"/>
              <a:t>en section de fonctionnement.</a:t>
            </a:r>
          </a:p>
          <a:p>
            <a:r>
              <a:rPr lang="fr-FR" dirty="0"/>
              <a:t>Un résultat de clôture en </a:t>
            </a:r>
            <a:r>
              <a:rPr lang="fr-FR" b="1" dirty="0"/>
              <a:t>déficit de 25 515,10€ </a:t>
            </a:r>
            <a:r>
              <a:rPr lang="fr-FR" dirty="0"/>
              <a:t>en section d’investissement</a:t>
            </a:r>
          </a:p>
          <a:p>
            <a:endParaRPr lang="fr-FR" dirty="0"/>
          </a:p>
          <a:p>
            <a:pPr marL="0" indent="0">
              <a:buNone/>
            </a:pPr>
            <a:endParaRPr lang="fr-FR" dirty="0"/>
          </a:p>
        </p:txBody>
      </p:sp>
    </p:spTree>
    <p:extLst>
      <p:ext uri="{BB962C8B-B14F-4D97-AF65-F5344CB8AC3E}">
        <p14:creationId xmlns:p14="http://schemas.microsoft.com/office/powerpoint/2010/main" val="171656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33CCE-E8A3-4D44-9556-456F1C0FA861}"/>
              </a:ext>
            </a:extLst>
          </p:cNvPr>
          <p:cNvSpPr>
            <a:spLocks noGrp="1"/>
          </p:cNvSpPr>
          <p:nvPr>
            <p:ph type="title"/>
          </p:nvPr>
        </p:nvSpPr>
        <p:spPr/>
        <p:txBody>
          <a:bodyPr/>
          <a:lstStyle/>
          <a:p>
            <a:r>
              <a:rPr lang="fr-FR" dirty="0"/>
              <a:t>	AFFECTATION DU 	RESULTAT </a:t>
            </a:r>
            <a:br>
              <a:rPr lang="fr-FR" dirty="0"/>
            </a:br>
            <a:r>
              <a:rPr lang="fr-FR" dirty="0"/>
              <a:t>					2017</a:t>
            </a:r>
          </a:p>
        </p:txBody>
      </p:sp>
      <p:sp>
        <p:nvSpPr>
          <p:cNvPr id="3" name="Espace réservé du texte 2">
            <a:extLst>
              <a:ext uri="{FF2B5EF4-FFF2-40B4-BE49-F238E27FC236}">
                <a16:creationId xmlns:a16="http://schemas.microsoft.com/office/drawing/2014/main" id="{9A610FD1-4A77-4F49-BBB6-91FF5C0D5CAA}"/>
              </a:ext>
            </a:extLst>
          </p:cNvPr>
          <p:cNvSpPr>
            <a:spLocks noGrp="1"/>
          </p:cNvSpPr>
          <p:nvPr>
            <p:ph type="body" idx="1"/>
          </p:nvPr>
        </p:nvSpPr>
        <p:spPr/>
        <p:txBody>
          <a:bodyPr>
            <a:normAutofit/>
          </a:bodyPr>
          <a:lstStyle/>
          <a:p>
            <a:r>
              <a:rPr lang="fr-FR" sz="4400" dirty="0"/>
              <a:t>			Délibération 18-14</a:t>
            </a:r>
          </a:p>
        </p:txBody>
      </p:sp>
    </p:spTree>
    <p:extLst>
      <p:ext uri="{BB962C8B-B14F-4D97-AF65-F5344CB8AC3E}">
        <p14:creationId xmlns:p14="http://schemas.microsoft.com/office/powerpoint/2010/main" val="3308326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16F4C84-08AD-4CE7-B22B-1A520BA4809E}"/>
              </a:ext>
            </a:extLst>
          </p:cNvPr>
          <p:cNvGraphicFramePr>
            <a:graphicFrameLocks noGrp="1"/>
          </p:cNvGraphicFramePr>
          <p:nvPr>
            <p:extLst>
              <p:ext uri="{D42A27DB-BD31-4B8C-83A1-F6EECF244321}">
                <p14:modId xmlns:p14="http://schemas.microsoft.com/office/powerpoint/2010/main" val="1912087299"/>
              </p:ext>
            </p:extLst>
          </p:nvPr>
        </p:nvGraphicFramePr>
        <p:xfrm>
          <a:off x="675249" y="618978"/>
          <a:ext cx="10114671" cy="5990647"/>
        </p:xfrm>
        <a:graphic>
          <a:graphicData uri="http://schemas.openxmlformats.org/drawingml/2006/table">
            <a:tbl>
              <a:tblPr>
                <a:tableStyleId>{5C22544A-7EE6-4342-B048-85BDC9FD1C3A}</a:tableStyleId>
              </a:tblPr>
              <a:tblGrid>
                <a:gridCol w="6489007">
                  <a:extLst>
                    <a:ext uri="{9D8B030D-6E8A-4147-A177-3AD203B41FA5}">
                      <a16:colId xmlns:a16="http://schemas.microsoft.com/office/drawing/2014/main" val="2473490825"/>
                    </a:ext>
                  </a:extLst>
                </a:gridCol>
                <a:gridCol w="3625664">
                  <a:extLst>
                    <a:ext uri="{9D8B030D-6E8A-4147-A177-3AD203B41FA5}">
                      <a16:colId xmlns:a16="http://schemas.microsoft.com/office/drawing/2014/main" val="3690390957"/>
                    </a:ext>
                  </a:extLst>
                </a:gridCol>
              </a:tblGrid>
              <a:tr h="352391">
                <a:tc gridSpan="2">
                  <a:txBody>
                    <a:bodyPr/>
                    <a:lstStyle/>
                    <a:p>
                      <a:pPr algn="ctr" fontAlgn="ctr"/>
                      <a:r>
                        <a:rPr lang="fr-FR" sz="2000" b="1" u="none" strike="noStrike" dirty="0">
                          <a:effectLst/>
                        </a:rPr>
                        <a:t>fonctionnement</a:t>
                      </a:r>
                      <a:endParaRPr lang="fr-F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76852967"/>
                  </a:ext>
                </a:extLst>
              </a:tr>
              <a:tr h="352391">
                <a:tc>
                  <a:txBody>
                    <a:bodyPr/>
                    <a:lstStyle/>
                    <a:p>
                      <a:pPr algn="l" fontAlgn="b"/>
                      <a:r>
                        <a:rPr lang="fr-FR" sz="2000" u="none" strike="noStrike" dirty="0">
                          <a:effectLst/>
                        </a:rPr>
                        <a:t>résultat de l'exercice 2017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179 353,48</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6544978"/>
                  </a:ext>
                </a:extLst>
              </a:tr>
              <a:tr h="352391">
                <a:tc>
                  <a:txBody>
                    <a:bodyPr/>
                    <a:lstStyle/>
                    <a:p>
                      <a:pPr algn="l" fontAlgn="b"/>
                      <a:r>
                        <a:rPr lang="fr-FR" sz="2000" u="none" strike="noStrike" dirty="0">
                          <a:effectLst/>
                        </a:rPr>
                        <a:t>report du résultat 2016</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487 728,48</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3535628"/>
                  </a:ext>
                </a:extLst>
              </a:tr>
              <a:tr h="352391">
                <a:tc>
                  <a:txBody>
                    <a:bodyPr/>
                    <a:lstStyle/>
                    <a:p>
                      <a:pPr algn="l" fontAlgn="b"/>
                      <a:r>
                        <a:rPr lang="fr-FR" sz="2000" u="none" strike="noStrike" dirty="0">
                          <a:effectLst/>
                        </a:rPr>
                        <a:t>résultat à affecter</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667 081,96</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2626625"/>
                  </a:ext>
                </a:extLst>
              </a:tr>
              <a:tr h="35239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8158489"/>
                  </a:ext>
                </a:extLst>
              </a:tr>
              <a:tr h="352391">
                <a:tc gridSpan="2">
                  <a:txBody>
                    <a:bodyPr/>
                    <a:lstStyle/>
                    <a:p>
                      <a:pPr algn="ctr" fontAlgn="ctr"/>
                      <a:r>
                        <a:rPr lang="fr-FR" sz="2000" b="1" u="none" strike="noStrike" dirty="0">
                          <a:effectLst/>
                        </a:rPr>
                        <a:t>Investissement</a:t>
                      </a:r>
                      <a:endParaRPr lang="fr-F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1092036824"/>
                  </a:ext>
                </a:extLst>
              </a:tr>
              <a:tr h="352391">
                <a:tc>
                  <a:txBody>
                    <a:bodyPr/>
                    <a:lstStyle/>
                    <a:p>
                      <a:pPr algn="l" fontAlgn="b"/>
                      <a:r>
                        <a:rPr lang="fr-FR" sz="2000" u="none" strike="noStrike" dirty="0">
                          <a:effectLst/>
                        </a:rPr>
                        <a:t>résultat de l'exercice 2017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-36 634,00</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898619"/>
                  </a:ext>
                </a:extLst>
              </a:tr>
              <a:tr h="352391">
                <a:tc>
                  <a:txBody>
                    <a:bodyPr/>
                    <a:lstStyle/>
                    <a:p>
                      <a:pPr algn="l" fontAlgn="b"/>
                      <a:r>
                        <a:rPr lang="fr-FR" sz="2000" u="none" strike="noStrike" dirty="0">
                          <a:effectLst/>
                        </a:rPr>
                        <a:t>report du résultat 2016</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-339 806,03</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4873001"/>
                  </a:ext>
                </a:extLst>
              </a:tr>
              <a:tr h="352391">
                <a:tc>
                  <a:txBody>
                    <a:bodyPr/>
                    <a:lstStyle/>
                    <a:p>
                      <a:pPr algn="l" fontAlgn="b"/>
                      <a:r>
                        <a:rPr lang="fr-FR" sz="2000" u="none" strike="noStrike" dirty="0">
                          <a:effectLst/>
                        </a:rPr>
                        <a:t>solde d'exécution d'investissement</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-376 440,03</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9075686"/>
                  </a:ext>
                </a:extLst>
              </a:tr>
              <a:tr h="35239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4799598"/>
                  </a:ext>
                </a:extLst>
              </a:tr>
              <a:tr h="35239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382354"/>
                  </a:ext>
                </a:extLst>
              </a:tr>
              <a:tr h="352391">
                <a:tc>
                  <a:txBody>
                    <a:bodyPr/>
                    <a:lstStyle/>
                    <a:p>
                      <a:pPr algn="l" fontAlgn="b"/>
                      <a:r>
                        <a:rPr lang="fr-FR" sz="2000" u="none" strike="noStrike" dirty="0">
                          <a:effectLst/>
                        </a:rPr>
                        <a:t>solde des Restes à réaliser</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350 924,93</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15875346"/>
                  </a:ext>
                </a:extLst>
              </a:tr>
              <a:tr h="35239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4896071"/>
                  </a:ext>
                </a:extLst>
              </a:tr>
              <a:tr h="352391">
                <a:tc>
                  <a:txBody>
                    <a:bodyPr/>
                    <a:lstStyle/>
                    <a:p>
                      <a:pPr algn="l" fontAlgn="b"/>
                      <a:r>
                        <a:rPr lang="fr-FR" sz="2000" u="none" strike="noStrike" dirty="0">
                          <a:effectLst/>
                        </a:rPr>
                        <a:t>besoin de financement</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dirty="0">
                          <a:effectLst/>
                        </a:rPr>
                        <a:t>-25 515,10</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1959826"/>
                  </a:ext>
                </a:extLst>
              </a:tr>
              <a:tr h="352391">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5474733"/>
                  </a:ext>
                </a:extLst>
              </a:tr>
              <a:tr h="352391">
                <a:tc>
                  <a:txBody>
                    <a:bodyPr/>
                    <a:lstStyle/>
                    <a:p>
                      <a:pPr algn="l" fontAlgn="b"/>
                      <a:r>
                        <a:rPr lang="fr-FR" sz="2000" b="1" u="none" strike="noStrike" dirty="0">
                          <a:effectLst/>
                        </a:rPr>
                        <a:t>affectation en réserve d'investissement (R 1068)</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1" u="none" strike="noStrike" dirty="0">
                          <a:effectLst/>
                        </a:rPr>
                        <a:t>25 515,10</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5582038"/>
                  </a:ext>
                </a:extLst>
              </a:tr>
              <a:tr h="352391">
                <a:tc>
                  <a:txBody>
                    <a:bodyPr/>
                    <a:lstStyle/>
                    <a:p>
                      <a:pPr algn="l" fontAlgn="b"/>
                      <a:r>
                        <a:rPr lang="fr-FR" sz="2000" b="1" u="none" strike="noStrike" dirty="0">
                          <a:effectLst/>
                        </a:rPr>
                        <a:t>report en fonctionnement au BP 2018</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1" u="none" strike="noStrike" dirty="0">
                          <a:effectLst/>
                        </a:rPr>
                        <a:t>641 566,86</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790644"/>
                  </a:ext>
                </a:extLst>
              </a:tr>
            </a:tbl>
          </a:graphicData>
        </a:graphic>
      </p:graphicFrame>
    </p:spTree>
    <p:extLst>
      <p:ext uri="{BB962C8B-B14F-4D97-AF65-F5344CB8AC3E}">
        <p14:creationId xmlns:p14="http://schemas.microsoft.com/office/powerpoint/2010/main" val="2769369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81BA5-7A30-4A02-9D4F-EFB1957CD8CE}"/>
              </a:ext>
            </a:extLst>
          </p:cNvPr>
          <p:cNvSpPr>
            <a:spLocks noGrp="1"/>
          </p:cNvSpPr>
          <p:nvPr>
            <p:ph type="title"/>
          </p:nvPr>
        </p:nvSpPr>
        <p:spPr/>
        <p:txBody>
          <a:bodyPr/>
          <a:lstStyle/>
          <a:p>
            <a:r>
              <a:rPr lang="fr-FR" dirty="0"/>
              <a:t>		Affectation de résultat 2017</a:t>
            </a:r>
          </a:p>
        </p:txBody>
      </p:sp>
      <p:sp>
        <p:nvSpPr>
          <p:cNvPr id="3" name="Espace réservé du contenu 2">
            <a:extLst>
              <a:ext uri="{FF2B5EF4-FFF2-40B4-BE49-F238E27FC236}">
                <a16:creationId xmlns:a16="http://schemas.microsoft.com/office/drawing/2014/main" id="{5CCED53F-1418-4A0A-889B-BCF1ED983EA6}"/>
              </a:ext>
            </a:extLst>
          </p:cNvPr>
          <p:cNvSpPr>
            <a:spLocks noGrp="1"/>
          </p:cNvSpPr>
          <p:nvPr>
            <p:ph idx="1"/>
          </p:nvPr>
        </p:nvSpPr>
        <p:spPr/>
        <p:txBody>
          <a:bodyPr/>
          <a:lstStyle/>
          <a:p>
            <a:r>
              <a:rPr lang="fr-FR" dirty="0"/>
              <a:t>Le compte administratif fait apparaitre un excèdent de fonctionnement de 667 081,96€ et un déficit d’investissement, donc un besoin de financement, de  25 515,10€</a:t>
            </a:r>
          </a:p>
          <a:p>
            <a:r>
              <a:rPr lang="fr-FR" dirty="0"/>
              <a:t>Il vous est donc proposé:</a:t>
            </a:r>
          </a:p>
          <a:p>
            <a:pPr lvl="1"/>
            <a:r>
              <a:rPr lang="fr-FR" b="1" dirty="0"/>
              <a:t>D’affecter la somme de 25 515,10€ en réserve d’investissement ( R 1068)</a:t>
            </a:r>
          </a:p>
          <a:p>
            <a:pPr lvl="1"/>
            <a:r>
              <a:rPr lang="fr-FR" b="1" dirty="0"/>
              <a:t>D’affecter le solde soit 641 566,86 en fonctionnement au BP 2018 ( R 002)</a:t>
            </a:r>
          </a:p>
        </p:txBody>
      </p:sp>
    </p:spTree>
    <p:extLst>
      <p:ext uri="{BB962C8B-B14F-4D97-AF65-F5344CB8AC3E}">
        <p14:creationId xmlns:p14="http://schemas.microsoft.com/office/powerpoint/2010/main" val="25196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C8361-7319-4E3B-BBB7-1225C44F5AB2}"/>
              </a:ext>
            </a:extLst>
          </p:cNvPr>
          <p:cNvSpPr>
            <a:spLocks noGrp="1"/>
          </p:cNvSpPr>
          <p:nvPr>
            <p:ph type="ctrTitle"/>
          </p:nvPr>
        </p:nvSpPr>
        <p:spPr/>
        <p:txBody>
          <a:bodyPr>
            <a:normAutofit fontScale="90000"/>
          </a:bodyPr>
          <a:lstStyle/>
          <a:p>
            <a:r>
              <a:rPr lang="fr-FR" dirty="0"/>
              <a:t>COMPTE ADMINISTRATIF2017</a:t>
            </a:r>
            <a:br>
              <a:rPr lang="fr-FR" dirty="0"/>
            </a:br>
            <a:endParaRPr lang="fr-FR" dirty="0"/>
          </a:p>
        </p:txBody>
      </p:sp>
      <p:sp>
        <p:nvSpPr>
          <p:cNvPr id="3" name="Sous-titre 2">
            <a:extLst>
              <a:ext uri="{FF2B5EF4-FFF2-40B4-BE49-F238E27FC236}">
                <a16:creationId xmlns:a16="http://schemas.microsoft.com/office/drawing/2014/main" id="{82E171D2-4BBD-4E89-804C-5C8161454753}"/>
              </a:ext>
            </a:extLst>
          </p:cNvPr>
          <p:cNvSpPr>
            <a:spLocks noGrp="1"/>
          </p:cNvSpPr>
          <p:nvPr>
            <p:ph type="subTitle" idx="1"/>
          </p:nvPr>
        </p:nvSpPr>
        <p:spPr/>
        <p:txBody>
          <a:bodyPr>
            <a:normAutofit/>
          </a:bodyPr>
          <a:lstStyle/>
          <a:p>
            <a:r>
              <a:rPr lang="fr-FR" sz="5400" dirty="0"/>
              <a:t>Présentation générale</a:t>
            </a:r>
          </a:p>
        </p:txBody>
      </p:sp>
    </p:spTree>
    <p:extLst>
      <p:ext uri="{BB962C8B-B14F-4D97-AF65-F5344CB8AC3E}">
        <p14:creationId xmlns:p14="http://schemas.microsoft.com/office/powerpoint/2010/main" val="242042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BA3BB-6BF6-42F7-9527-B26BB177C84D}"/>
              </a:ext>
            </a:extLst>
          </p:cNvPr>
          <p:cNvSpPr>
            <a:spLocks noGrp="1"/>
          </p:cNvSpPr>
          <p:nvPr>
            <p:ph type="title"/>
          </p:nvPr>
        </p:nvSpPr>
        <p:spPr>
          <a:xfrm>
            <a:off x="831849" y="1709739"/>
            <a:ext cx="10647387" cy="1719262"/>
          </a:xfrm>
        </p:spPr>
        <p:txBody>
          <a:bodyPr>
            <a:normAutofit/>
          </a:bodyPr>
          <a:lstStyle/>
          <a:p>
            <a:r>
              <a:rPr lang="fr-FR" sz="8000" dirty="0"/>
              <a:t>	VOTE DES TAUX 2018</a:t>
            </a:r>
          </a:p>
        </p:txBody>
      </p:sp>
      <p:sp>
        <p:nvSpPr>
          <p:cNvPr id="3" name="Espace réservé du texte 2">
            <a:extLst>
              <a:ext uri="{FF2B5EF4-FFF2-40B4-BE49-F238E27FC236}">
                <a16:creationId xmlns:a16="http://schemas.microsoft.com/office/drawing/2014/main" id="{04093844-CF7B-41A1-89E8-6062EF2F459A}"/>
              </a:ext>
            </a:extLst>
          </p:cNvPr>
          <p:cNvSpPr>
            <a:spLocks noGrp="1"/>
          </p:cNvSpPr>
          <p:nvPr>
            <p:ph type="body" idx="1"/>
          </p:nvPr>
        </p:nvSpPr>
        <p:spPr/>
        <p:txBody>
          <a:bodyPr/>
          <a:lstStyle/>
          <a:p>
            <a:r>
              <a:rPr lang="fr-FR" dirty="0"/>
              <a:t>		</a:t>
            </a:r>
            <a:r>
              <a:rPr lang="fr-FR" sz="4400" dirty="0"/>
              <a:t>	Délibération 18-15</a:t>
            </a:r>
            <a:r>
              <a:rPr lang="fr-FR" dirty="0"/>
              <a:t>		</a:t>
            </a:r>
            <a:endParaRPr lang="fr-FR" sz="6000" dirty="0"/>
          </a:p>
        </p:txBody>
      </p:sp>
    </p:spTree>
    <p:extLst>
      <p:ext uri="{BB962C8B-B14F-4D97-AF65-F5344CB8AC3E}">
        <p14:creationId xmlns:p14="http://schemas.microsoft.com/office/powerpoint/2010/main" val="2460376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F7F65-96D8-42EE-82C5-8F251F707378}"/>
              </a:ext>
            </a:extLst>
          </p:cNvPr>
          <p:cNvSpPr>
            <a:spLocks noGrp="1"/>
          </p:cNvSpPr>
          <p:nvPr>
            <p:ph type="title"/>
          </p:nvPr>
        </p:nvSpPr>
        <p:spPr>
          <a:xfrm>
            <a:off x="808383" y="365125"/>
            <a:ext cx="10545417" cy="3362813"/>
          </a:xfrm>
        </p:spPr>
        <p:txBody>
          <a:bodyPr>
            <a:normAutofit/>
          </a:bodyPr>
          <a:lstStyle/>
          <a:p>
            <a:r>
              <a:rPr lang="fr-FR" sz="2400" dirty="0"/>
              <a:t>Comme chaque année lors de l’adoption du budget il est nécessaire de voter les taux communaux pour les trois taxes. </a:t>
            </a:r>
            <a:br>
              <a:rPr lang="fr-FR" sz="2400" dirty="0"/>
            </a:br>
            <a:r>
              <a:rPr lang="fr-FR" sz="2400" dirty="0"/>
              <a:t>Malgré les baisses des Dotations il est proposé au conseil municipal de maintenir les taux communaux en vigueur et donc de fixer pour l’année 2018 les taux comme suit:</a:t>
            </a:r>
          </a:p>
        </p:txBody>
      </p:sp>
      <p:graphicFrame>
        <p:nvGraphicFramePr>
          <p:cNvPr id="7" name="Espace réservé du contenu 6">
            <a:extLst>
              <a:ext uri="{FF2B5EF4-FFF2-40B4-BE49-F238E27FC236}">
                <a16:creationId xmlns:a16="http://schemas.microsoft.com/office/drawing/2014/main" id="{80C523A9-CB56-439B-9F46-B101FDD4E943}"/>
              </a:ext>
            </a:extLst>
          </p:cNvPr>
          <p:cNvGraphicFramePr>
            <a:graphicFrameLocks noGrp="1"/>
          </p:cNvGraphicFramePr>
          <p:nvPr>
            <p:ph idx="1"/>
            <p:extLst>
              <p:ext uri="{D42A27DB-BD31-4B8C-83A1-F6EECF244321}">
                <p14:modId xmlns:p14="http://schemas.microsoft.com/office/powerpoint/2010/main" val="3341873759"/>
              </p:ext>
            </p:extLst>
          </p:nvPr>
        </p:nvGraphicFramePr>
        <p:xfrm>
          <a:off x="1913206" y="3727938"/>
          <a:ext cx="7652825" cy="1842867"/>
        </p:xfrm>
        <a:graphic>
          <a:graphicData uri="http://schemas.openxmlformats.org/drawingml/2006/table">
            <a:tbl>
              <a:tblPr>
                <a:tableStyleId>{5C22544A-7EE6-4342-B048-85BDC9FD1C3A}</a:tableStyleId>
              </a:tblPr>
              <a:tblGrid>
                <a:gridCol w="4186746">
                  <a:extLst>
                    <a:ext uri="{9D8B030D-6E8A-4147-A177-3AD203B41FA5}">
                      <a16:colId xmlns:a16="http://schemas.microsoft.com/office/drawing/2014/main" val="1420515823"/>
                    </a:ext>
                  </a:extLst>
                </a:gridCol>
                <a:gridCol w="3466079">
                  <a:extLst>
                    <a:ext uri="{9D8B030D-6E8A-4147-A177-3AD203B41FA5}">
                      <a16:colId xmlns:a16="http://schemas.microsoft.com/office/drawing/2014/main" val="3687007471"/>
                    </a:ext>
                  </a:extLst>
                </a:gridCol>
              </a:tblGrid>
              <a:tr h="614289">
                <a:tc>
                  <a:txBody>
                    <a:bodyPr/>
                    <a:lstStyle/>
                    <a:p>
                      <a:pPr algn="ctr" fontAlgn="ctr"/>
                      <a:r>
                        <a:rPr lang="fr-FR" sz="2400" u="none" strike="noStrike" dirty="0">
                          <a:effectLst/>
                        </a:rPr>
                        <a:t>TAXE D'HABITATION</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12,19%</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1274761"/>
                  </a:ext>
                </a:extLst>
              </a:tr>
              <a:tr h="614289">
                <a:tc>
                  <a:txBody>
                    <a:bodyPr/>
                    <a:lstStyle/>
                    <a:p>
                      <a:pPr algn="ctr" fontAlgn="ctr"/>
                      <a:r>
                        <a:rPr lang="fr-FR" sz="2400" u="none" strike="noStrike" dirty="0">
                          <a:effectLst/>
                        </a:rPr>
                        <a:t>TAXE FONCIERE</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14,13%</a:t>
                      </a:r>
                      <a:endParaRPr lang="fr-F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2110683"/>
                  </a:ext>
                </a:extLst>
              </a:tr>
              <a:tr h="614289">
                <a:tc>
                  <a:txBody>
                    <a:bodyPr/>
                    <a:lstStyle/>
                    <a:p>
                      <a:pPr algn="ctr" fontAlgn="ctr"/>
                      <a:r>
                        <a:rPr lang="fr-FR" sz="2400" u="none" strike="noStrike" dirty="0">
                          <a:effectLst/>
                        </a:rPr>
                        <a:t>FONCIER NON BATI</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26,76%</a:t>
                      </a:r>
                      <a:endParaRPr lang="fr-F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2467676"/>
                  </a:ext>
                </a:extLst>
              </a:tr>
            </a:tbl>
          </a:graphicData>
        </a:graphic>
      </p:graphicFrame>
    </p:spTree>
    <p:extLst>
      <p:ext uri="{BB962C8B-B14F-4D97-AF65-F5344CB8AC3E}">
        <p14:creationId xmlns:p14="http://schemas.microsoft.com/office/powerpoint/2010/main" val="128150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73873-4E5A-480E-883B-BFD2E2D84DD0}"/>
              </a:ext>
            </a:extLst>
          </p:cNvPr>
          <p:cNvSpPr>
            <a:spLocks noGrp="1"/>
          </p:cNvSpPr>
          <p:nvPr>
            <p:ph type="ctrTitle"/>
          </p:nvPr>
        </p:nvSpPr>
        <p:spPr/>
        <p:txBody>
          <a:bodyPr/>
          <a:lstStyle/>
          <a:p>
            <a:r>
              <a:rPr lang="fr-FR" dirty="0"/>
              <a:t>BUDGET PRIMITIF </a:t>
            </a:r>
            <a:br>
              <a:rPr lang="fr-FR" dirty="0"/>
            </a:br>
            <a:r>
              <a:rPr lang="fr-FR" dirty="0"/>
              <a:t>2018</a:t>
            </a:r>
          </a:p>
        </p:txBody>
      </p:sp>
      <p:sp>
        <p:nvSpPr>
          <p:cNvPr id="3" name="Sous-titre 2">
            <a:extLst>
              <a:ext uri="{FF2B5EF4-FFF2-40B4-BE49-F238E27FC236}">
                <a16:creationId xmlns:a16="http://schemas.microsoft.com/office/drawing/2014/main" id="{75246B16-65D3-4376-9D4B-03CEFCACAE3D}"/>
              </a:ext>
            </a:extLst>
          </p:cNvPr>
          <p:cNvSpPr>
            <a:spLocks noGrp="1"/>
          </p:cNvSpPr>
          <p:nvPr>
            <p:ph type="subTitle" idx="1"/>
          </p:nvPr>
        </p:nvSpPr>
        <p:spPr/>
        <p:txBody>
          <a:bodyPr>
            <a:normAutofit/>
          </a:bodyPr>
          <a:lstStyle/>
          <a:p>
            <a:r>
              <a:rPr lang="fr-FR" sz="4400" dirty="0"/>
              <a:t>Présentation générale</a:t>
            </a:r>
          </a:p>
        </p:txBody>
      </p:sp>
    </p:spTree>
    <p:extLst>
      <p:ext uri="{BB962C8B-B14F-4D97-AF65-F5344CB8AC3E}">
        <p14:creationId xmlns:p14="http://schemas.microsoft.com/office/powerpoint/2010/main" val="3087188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EB230-F256-4B0E-8A43-B8435760DB55}"/>
              </a:ext>
            </a:extLst>
          </p:cNvPr>
          <p:cNvSpPr>
            <a:spLocks noGrp="1"/>
          </p:cNvSpPr>
          <p:nvPr>
            <p:ph type="title"/>
          </p:nvPr>
        </p:nvSpPr>
        <p:spPr/>
        <p:txBody>
          <a:bodyPr/>
          <a:lstStyle/>
          <a:p>
            <a:r>
              <a:rPr lang="fr-FR" dirty="0"/>
              <a:t>		 Equilibre général du BP 2018</a:t>
            </a:r>
            <a:br>
              <a:rPr lang="fr-FR" dirty="0"/>
            </a:br>
            <a:r>
              <a:rPr lang="fr-FR" dirty="0"/>
              <a:t>	    un budget total de  4 893 837,42€</a:t>
            </a:r>
          </a:p>
        </p:txBody>
      </p:sp>
      <p:sp>
        <p:nvSpPr>
          <p:cNvPr id="3" name="Espace réservé du texte 2">
            <a:extLst>
              <a:ext uri="{FF2B5EF4-FFF2-40B4-BE49-F238E27FC236}">
                <a16:creationId xmlns:a16="http://schemas.microsoft.com/office/drawing/2014/main" id="{C2B82DB3-93E8-4372-9818-82CDB232ADB9}"/>
              </a:ext>
            </a:extLst>
          </p:cNvPr>
          <p:cNvSpPr>
            <a:spLocks noGrp="1"/>
          </p:cNvSpPr>
          <p:nvPr>
            <p:ph type="body" idx="1"/>
          </p:nvPr>
        </p:nvSpPr>
        <p:spPr>
          <a:xfrm>
            <a:off x="814388" y="1681163"/>
            <a:ext cx="5183188" cy="465689"/>
          </a:xfrm>
        </p:spPr>
        <p:txBody>
          <a:bodyPr/>
          <a:lstStyle/>
          <a:p>
            <a:r>
              <a:rPr lang="fr-FR" dirty="0"/>
              <a:t>Fonctionnement :   2 833 468,36€</a:t>
            </a:r>
          </a:p>
        </p:txBody>
      </p:sp>
      <p:sp>
        <p:nvSpPr>
          <p:cNvPr id="5" name="Espace réservé du texte 4">
            <a:extLst>
              <a:ext uri="{FF2B5EF4-FFF2-40B4-BE49-F238E27FC236}">
                <a16:creationId xmlns:a16="http://schemas.microsoft.com/office/drawing/2014/main" id="{DC075631-DA07-43CB-897B-667BAA94869C}"/>
              </a:ext>
            </a:extLst>
          </p:cNvPr>
          <p:cNvSpPr>
            <a:spLocks noGrp="1"/>
          </p:cNvSpPr>
          <p:nvPr>
            <p:ph type="body" sz="quarter" idx="3"/>
          </p:nvPr>
        </p:nvSpPr>
        <p:spPr>
          <a:xfrm>
            <a:off x="6194426" y="1681163"/>
            <a:ext cx="5160962" cy="465689"/>
          </a:xfrm>
        </p:spPr>
        <p:txBody>
          <a:bodyPr/>
          <a:lstStyle/>
          <a:p>
            <a:r>
              <a:rPr lang="fr-FR" dirty="0"/>
              <a:t>Investissement :  2 060 369,06€</a:t>
            </a:r>
          </a:p>
        </p:txBody>
      </p:sp>
      <p:graphicFrame>
        <p:nvGraphicFramePr>
          <p:cNvPr id="7" name="Espace réservé du contenu 6">
            <a:extLst>
              <a:ext uri="{FF2B5EF4-FFF2-40B4-BE49-F238E27FC236}">
                <a16:creationId xmlns:a16="http://schemas.microsoft.com/office/drawing/2014/main" id="{36FB76E1-5D87-430C-8F78-0B710B848BA5}"/>
              </a:ext>
            </a:extLst>
          </p:cNvPr>
          <p:cNvGraphicFramePr>
            <a:graphicFrameLocks noGrp="1"/>
          </p:cNvGraphicFramePr>
          <p:nvPr>
            <p:ph sz="half" idx="2"/>
            <p:extLst>
              <p:ext uri="{D42A27DB-BD31-4B8C-83A1-F6EECF244321}">
                <p14:modId xmlns:p14="http://schemas.microsoft.com/office/powerpoint/2010/main" val="2198972377"/>
              </p:ext>
            </p:extLst>
          </p:nvPr>
        </p:nvGraphicFramePr>
        <p:xfrm>
          <a:off x="543339" y="2146852"/>
          <a:ext cx="5454235" cy="4346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a:extLst>
              <a:ext uri="{FF2B5EF4-FFF2-40B4-BE49-F238E27FC236}">
                <a16:creationId xmlns:a16="http://schemas.microsoft.com/office/drawing/2014/main" id="{74D24608-BA5F-4E2B-BB19-6A21A0D80C1B}"/>
              </a:ext>
            </a:extLst>
          </p:cNvPr>
          <p:cNvGraphicFramePr>
            <a:graphicFrameLocks noGrp="1"/>
          </p:cNvGraphicFramePr>
          <p:nvPr>
            <p:ph sz="quarter" idx="4"/>
            <p:extLst>
              <p:ext uri="{D42A27DB-BD31-4B8C-83A1-F6EECF244321}">
                <p14:modId xmlns:p14="http://schemas.microsoft.com/office/powerpoint/2010/main" val="2712321546"/>
              </p:ext>
            </p:extLst>
          </p:nvPr>
        </p:nvGraphicFramePr>
        <p:xfrm>
          <a:off x="6194425" y="2266122"/>
          <a:ext cx="5454235" cy="422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8730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D3FDC080-E024-462E-9106-AFF743A0D060}"/>
              </a:ext>
            </a:extLst>
          </p:cNvPr>
          <p:cNvGraphicFramePr>
            <a:graphicFrameLocks/>
          </p:cNvGraphicFramePr>
          <p:nvPr>
            <p:extLst>
              <p:ext uri="{D42A27DB-BD31-4B8C-83A1-F6EECF244321}">
                <p14:modId xmlns:p14="http://schemas.microsoft.com/office/powerpoint/2010/main" val="953825718"/>
              </p:ext>
            </p:extLst>
          </p:nvPr>
        </p:nvGraphicFramePr>
        <p:xfrm>
          <a:off x="530087" y="543339"/>
          <a:ext cx="11131826" cy="5671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3450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8875CC1B-78E6-4AB9-8687-7C342891A030}"/>
              </a:ext>
            </a:extLst>
          </p:cNvPr>
          <p:cNvGraphicFramePr>
            <a:graphicFrameLocks/>
          </p:cNvGraphicFramePr>
          <p:nvPr>
            <p:extLst>
              <p:ext uri="{D42A27DB-BD31-4B8C-83A1-F6EECF244321}">
                <p14:modId xmlns:p14="http://schemas.microsoft.com/office/powerpoint/2010/main" val="1006818922"/>
              </p:ext>
            </p:extLst>
          </p:nvPr>
        </p:nvGraphicFramePr>
        <p:xfrm>
          <a:off x="1152939" y="834887"/>
          <a:ext cx="10349947" cy="5208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6741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560E8-5400-44CB-A5B4-8C2435121284}"/>
              </a:ext>
            </a:extLst>
          </p:cNvPr>
          <p:cNvSpPr>
            <a:spLocks noGrp="1"/>
          </p:cNvSpPr>
          <p:nvPr>
            <p:ph type="title"/>
          </p:nvPr>
        </p:nvSpPr>
        <p:spPr>
          <a:xfrm>
            <a:off x="838200" y="365126"/>
            <a:ext cx="10515600" cy="655292"/>
          </a:xfrm>
        </p:spPr>
        <p:txBody>
          <a:bodyPr>
            <a:normAutofit/>
          </a:bodyPr>
          <a:lstStyle/>
          <a:p>
            <a:r>
              <a:rPr lang="fr-FR" sz="2400" dirty="0"/>
              <a:t>			Inscriptions sur ces deux chapitres</a:t>
            </a:r>
          </a:p>
        </p:txBody>
      </p:sp>
      <p:sp>
        <p:nvSpPr>
          <p:cNvPr id="3" name="Espace réservé du contenu 2">
            <a:extLst>
              <a:ext uri="{FF2B5EF4-FFF2-40B4-BE49-F238E27FC236}">
                <a16:creationId xmlns:a16="http://schemas.microsoft.com/office/drawing/2014/main" id="{97366E06-D9C7-4994-B4C6-41A1F0C756ED}"/>
              </a:ext>
            </a:extLst>
          </p:cNvPr>
          <p:cNvSpPr>
            <a:spLocks noGrp="1"/>
          </p:cNvSpPr>
          <p:nvPr>
            <p:ph idx="1"/>
          </p:nvPr>
        </p:nvSpPr>
        <p:spPr>
          <a:xfrm>
            <a:off x="838200" y="1020418"/>
            <a:ext cx="10515600" cy="5156545"/>
          </a:xfrm>
        </p:spPr>
        <p:txBody>
          <a:bodyPr/>
          <a:lstStyle/>
          <a:p>
            <a:r>
              <a:rPr lang="fr-FR" sz="2000" dirty="0"/>
              <a:t>Prévision budgétaire suffisante pour assurer les fluides, les fournitures et le fonctionnement de la collectivité ainsi que l’entretien des bâtiments ( dont Procom/</a:t>
            </a:r>
            <a:r>
              <a:rPr lang="fr-FR" sz="2000" dirty="0" err="1"/>
              <a:t>cls</a:t>
            </a:r>
            <a:r>
              <a:rPr lang="fr-FR" sz="2000" dirty="0"/>
              <a:t>) </a:t>
            </a:r>
          </a:p>
          <a:p>
            <a:r>
              <a:rPr lang="fr-FR" sz="2000" dirty="0"/>
              <a:t>Convention garde nature + intervention </a:t>
            </a:r>
          </a:p>
          <a:p>
            <a:r>
              <a:rPr lang="fr-FR" sz="2000" dirty="0"/>
              <a:t>Déneigement , Tonte, entretien des berges</a:t>
            </a:r>
          </a:p>
          <a:p>
            <a:r>
              <a:rPr lang="fr-FR" sz="2000" dirty="0"/>
              <a:t> Eclairage public ( entretien)</a:t>
            </a:r>
          </a:p>
          <a:p>
            <a:r>
              <a:rPr lang="fr-FR" sz="2000" dirty="0"/>
              <a:t>E enfance BL</a:t>
            </a:r>
          </a:p>
          <a:p>
            <a:r>
              <a:rPr lang="fr-FR" sz="2000" dirty="0"/>
              <a:t> SIAGEP délégation compétence informatique </a:t>
            </a:r>
          </a:p>
          <a:p>
            <a:r>
              <a:rPr lang="fr-FR" sz="2000" dirty="0"/>
              <a:t>Vidéo surveillance</a:t>
            </a:r>
          </a:p>
          <a:p>
            <a:r>
              <a:rPr lang="fr-FR" sz="2000" dirty="0"/>
              <a:t>Alarmes bâtiments</a:t>
            </a:r>
          </a:p>
          <a:p>
            <a:r>
              <a:rPr lang="fr-FR" sz="2000" dirty="0"/>
              <a:t>Honoraires ( géomètre)</a:t>
            </a:r>
          </a:p>
          <a:p>
            <a:pPr marL="0" indent="0">
              <a:buNone/>
            </a:pPr>
            <a:endParaRPr lang="fr-FR" dirty="0"/>
          </a:p>
        </p:txBody>
      </p:sp>
    </p:spTree>
    <p:extLst>
      <p:ext uri="{BB962C8B-B14F-4D97-AF65-F5344CB8AC3E}">
        <p14:creationId xmlns:p14="http://schemas.microsoft.com/office/powerpoint/2010/main" val="183553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7AEB0E80-C9F4-48E6-AF9C-23F0871FE1D9}"/>
              </a:ext>
            </a:extLst>
          </p:cNvPr>
          <p:cNvGraphicFramePr>
            <a:graphicFrameLocks/>
          </p:cNvGraphicFramePr>
          <p:nvPr>
            <p:extLst>
              <p:ext uri="{D42A27DB-BD31-4B8C-83A1-F6EECF244321}">
                <p14:modId xmlns:p14="http://schemas.microsoft.com/office/powerpoint/2010/main" val="3136282707"/>
              </p:ext>
            </p:extLst>
          </p:nvPr>
        </p:nvGraphicFramePr>
        <p:xfrm>
          <a:off x="980662" y="993913"/>
          <a:ext cx="10416208" cy="5062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0022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4A549-A5F0-4A87-B252-9EC9272AEA06}"/>
              </a:ext>
            </a:extLst>
          </p:cNvPr>
          <p:cNvSpPr>
            <a:spLocks noGrp="1"/>
          </p:cNvSpPr>
          <p:nvPr>
            <p:ph type="title"/>
          </p:nvPr>
        </p:nvSpPr>
        <p:spPr/>
        <p:txBody>
          <a:bodyPr/>
          <a:lstStyle/>
          <a:p>
            <a:r>
              <a:rPr lang="fr-FR" dirty="0"/>
              <a:t>			Charges de personnel			  		</a:t>
            </a:r>
            <a:endParaRPr lang="fr-FR" sz="2400" dirty="0"/>
          </a:p>
        </p:txBody>
      </p:sp>
      <p:sp>
        <p:nvSpPr>
          <p:cNvPr id="4" name="Espace réservé du contenu 3">
            <a:extLst>
              <a:ext uri="{FF2B5EF4-FFF2-40B4-BE49-F238E27FC236}">
                <a16:creationId xmlns:a16="http://schemas.microsoft.com/office/drawing/2014/main" id="{C23CC4C4-6C92-4D72-BBB3-F4DB14968518}"/>
              </a:ext>
            </a:extLst>
          </p:cNvPr>
          <p:cNvSpPr>
            <a:spLocks noGrp="1"/>
          </p:cNvSpPr>
          <p:nvPr>
            <p:ph sz="half" idx="2"/>
          </p:nvPr>
        </p:nvSpPr>
        <p:spPr>
          <a:xfrm>
            <a:off x="6679097" y="1825624"/>
            <a:ext cx="4770782" cy="3899315"/>
          </a:xfrm>
        </p:spPr>
        <p:txBody>
          <a:bodyPr>
            <a:normAutofit/>
          </a:bodyPr>
          <a:lstStyle/>
          <a:p>
            <a:r>
              <a:rPr lang="fr-FR" sz="2000" b="1" dirty="0"/>
              <a:t>2017 : 47 agents  37,18 ETP</a:t>
            </a:r>
          </a:p>
          <a:p>
            <a:r>
              <a:rPr lang="fr-FR" sz="2000" b="1" dirty="0"/>
              <a:t>2018 : 46 agents 34,03 ETP</a:t>
            </a:r>
          </a:p>
          <a:p>
            <a:r>
              <a:rPr lang="fr-FR" sz="2000" dirty="0"/>
              <a:t>-Titulaires : - 3 ( 1 mutation, 2 retraites)</a:t>
            </a:r>
          </a:p>
          <a:p>
            <a:r>
              <a:rPr lang="fr-FR" sz="2000" dirty="0"/>
              <a:t>+Contractuel: augmentation d’horaire ( 2 adm, 1 ménage)</a:t>
            </a:r>
          </a:p>
          <a:p>
            <a:r>
              <a:rPr lang="fr-FR" sz="2000" dirty="0"/>
              <a:t>-Diminution des CAE ( suppression?)</a:t>
            </a:r>
          </a:p>
          <a:p>
            <a:r>
              <a:rPr lang="fr-FR" sz="2000" dirty="0"/>
              <a:t>-Passage à 4 jours</a:t>
            </a:r>
          </a:p>
          <a:p>
            <a:r>
              <a:rPr lang="fr-FR" sz="2000" dirty="0"/>
              <a:t>+Compensation hausse CSG?</a:t>
            </a:r>
          </a:p>
          <a:p>
            <a:r>
              <a:rPr lang="fr-FR" sz="2000" dirty="0"/>
              <a:t>+Agents recenseurs</a:t>
            </a:r>
          </a:p>
          <a:p>
            <a:pPr marL="0" indent="0">
              <a:buNone/>
            </a:pPr>
            <a:endParaRPr lang="fr-FR" sz="2000" dirty="0"/>
          </a:p>
          <a:p>
            <a:pPr fontAlgn="b"/>
            <a:endParaRPr lang="fr-FR" dirty="0"/>
          </a:p>
        </p:txBody>
      </p:sp>
      <p:graphicFrame>
        <p:nvGraphicFramePr>
          <p:cNvPr id="5" name="Espace réservé du contenu 4">
            <a:extLst>
              <a:ext uri="{FF2B5EF4-FFF2-40B4-BE49-F238E27FC236}">
                <a16:creationId xmlns:a16="http://schemas.microsoft.com/office/drawing/2014/main" id="{C3CD0125-24FB-4074-BEF0-D375812E472B}"/>
              </a:ext>
            </a:extLst>
          </p:cNvPr>
          <p:cNvGraphicFramePr>
            <a:graphicFrameLocks noGrp="1"/>
          </p:cNvGraphicFramePr>
          <p:nvPr>
            <p:ph sz="half" idx="1"/>
            <p:extLst>
              <p:ext uri="{D42A27DB-BD31-4B8C-83A1-F6EECF244321}">
                <p14:modId xmlns:p14="http://schemas.microsoft.com/office/powerpoint/2010/main" val="683977771"/>
              </p:ext>
            </p:extLst>
          </p:nvPr>
        </p:nvGraphicFramePr>
        <p:xfrm>
          <a:off x="838199" y="1825625"/>
          <a:ext cx="5483087" cy="4351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783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DFBBB-DF99-409D-ADA5-19C8A3CBCAAA}"/>
              </a:ext>
            </a:extLst>
          </p:cNvPr>
          <p:cNvSpPr>
            <a:spLocks noGrp="1"/>
          </p:cNvSpPr>
          <p:nvPr>
            <p:ph type="title"/>
          </p:nvPr>
        </p:nvSpPr>
        <p:spPr/>
        <p:txBody>
          <a:bodyPr/>
          <a:lstStyle/>
          <a:p>
            <a:r>
              <a:rPr lang="fr-FR" dirty="0"/>
              <a:t> 	Charges financières :  160 000€</a:t>
            </a:r>
          </a:p>
        </p:txBody>
      </p:sp>
      <p:sp>
        <p:nvSpPr>
          <p:cNvPr id="4" name="Espace réservé du contenu 3">
            <a:extLst>
              <a:ext uri="{FF2B5EF4-FFF2-40B4-BE49-F238E27FC236}">
                <a16:creationId xmlns:a16="http://schemas.microsoft.com/office/drawing/2014/main" id="{8B2844CD-BC95-40DE-B4AD-47AB4A7C2F75}"/>
              </a:ext>
            </a:extLst>
          </p:cNvPr>
          <p:cNvSpPr>
            <a:spLocks noGrp="1"/>
          </p:cNvSpPr>
          <p:nvPr>
            <p:ph sz="half" idx="2"/>
          </p:nvPr>
        </p:nvSpPr>
        <p:spPr/>
        <p:txBody>
          <a:bodyPr>
            <a:normAutofit/>
          </a:bodyPr>
          <a:lstStyle/>
          <a:p>
            <a:r>
              <a:rPr lang="fr-FR" sz="2000" dirty="0"/>
              <a:t>Intérêt de la dette 150 000€</a:t>
            </a:r>
          </a:p>
          <a:p>
            <a:r>
              <a:rPr lang="fr-FR" sz="2000" dirty="0"/>
              <a:t>Ligne de trésorerie :  10 000€</a:t>
            </a:r>
          </a:p>
        </p:txBody>
      </p:sp>
      <p:graphicFrame>
        <p:nvGraphicFramePr>
          <p:cNvPr id="6" name="Espace réservé du contenu 5">
            <a:extLst>
              <a:ext uri="{FF2B5EF4-FFF2-40B4-BE49-F238E27FC236}">
                <a16:creationId xmlns:a16="http://schemas.microsoft.com/office/drawing/2014/main" id="{CA449FE3-D39A-427C-B832-5230E1C8DEBC}"/>
              </a:ext>
            </a:extLst>
          </p:cNvPr>
          <p:cNvGraphicFramePr>
            <a:graphicFrameLocks noGrp="1"/>
          </p:cNvGraphicFramePr>
          <p:nvPr>
            <p:ph sz="half" idx="1"/>
            <p:extLst>
              <p:ext uri="{D42A27DB-BD31-4B8C-83A1-F6EECF244321}">
                <p14:modId xmlns:p14="http://schemas.microsoft.com/office/powerpoint/2010/main" val="412490487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70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B75E5-94BA-447D-B11E-D7B14D2C1587}"/>
              </a:ext>
            </a:extLst>
          </p:cNvPr>
          <p:cNvSpPr>
            <a:spLocks noGrp="1"/>
          </p:cNvSpPr>
          <p:nvPr>
            <p:ph type="title"/>
          </p:nvPr>
        </p:nvSpPr>
        <p:spPr/>
        <p:txBody>
          <a:bodyPr/>
          <a:lstStyle/>
          <a:p>
            <a:r>
              <a:rPr lang="fr-FR" dirty="0"/>
              <a:t>		</a:t>
            </a:r>
            <a:r>
              <a:rPr lang="fr-FR" b="1" dirty="0"/>
              <a:t>	Fonctionnement</a:t>
            </a:r>
            <a:r>
              <a:rPr lang="fr-FR" dirty="0"/>
              <a:t>				 			Présentation générale</a:t>
            </a:r>
          </a:p>
        </p:txBody>
      </p:sp>
      <p:sp>
        <p:nvSpPr>
          <p:cNvPr id="4" name="Espace réservé du contenu 3">
            <a:extLst>
              <a:ext uri="{FF2B5EF4-FFF2-40B4-BE49-F238E27FC236}">
                <a16:creationId xmlns:a16="http://schemas.microsoft.com/office/drawing/2014/main" id="{2CD94B36-B765-46C0-8D24-1026B1EC4271}"/>
              </a:ext>
            </a:extLst>
          </p:cNvPr>
          <p:cNvSpPr>
            <a:spLocks noGrp="1"/>
          </p:cNvSpPr>
          <p:nvPr>
            <p:ph sz="half" idx="2"/>
          </p:nvPr>
        </p:nvSpPr>
        <p:spPr/>
        <p:txBody>
          <a:bodyPr/>
          <a:lstStyle/>
          <a:p>
            <a:r>
              <a:rPr lang="fr-FR" dirty="0"/>
              <a:t>La section de fonctionnement, hors report présente un solde positif de 179 353,48 € 			 </a:t>
            </a:r>
            <a:r>
              <a:rPr lang="fr-FR" sz="1400" dirty="0"/>
              <a:t>(</a:t>
            </a:r>
            <a:r>
              <a:rPr lang="fr-FR" sz="1800" dirty="0"/>
              <a:t> 189 381,13 € en 2016 )</a:t>
            </a:r>
          </a:p>
        </p:txBody>
      </p:sp>
      <p:graphicFrame>
        <p:nvGraphicFramePr>
          <p:cNvPr id="7" name="Espace réservé du contenu 6">
            <a:extLst>
              <a:ext uri="{FF2B5EF4-FFF2-40B4-BE49-F238E27FC236}">
                <a16:creationId xmlns:a16="http://schemas.microsoft.com/office/drawing/2014/main" id="{C09C852A-79CA-47AB-A4E8-F9C38292D527}"/>
              </a:ext>
            </a:extLst>
          </p:cNvPr>
          <p:cNvGraphicFramePr>
            <a:graphicFrameLocks noGrp="1"/>
          </p:cNvGraphicFramePr>
          <p:nvPr>
            <p:ph sz="half" idx="1"/>
            <p:extLst>
              <p:ext uri="{D42A27DB-BD31-4B8C-83A1-F6EECF244321}">
                <p14:modId xmlns:p14="http://schemas.microsoft.com/office/powerpoint/2010/main" val="232074921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355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4577D9B-E864-434D-A2BA-C5B91CC20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3" y="199288"/>
            <a:ext cx="11131826" cy="6499687"/>
          </a:xfrm>
          <a:prstGeom prst="rect">
            <a:avLst/>
          </a:prstGeom>
        </p:spPr>
      </p:pic>
    </p:spTree>
    <p:extLst>
      <p:ext uri="{BB962C8B-B14F-4D97-AF65-F5344CB8AC3E}">
        <p14:creationId xmlns:p14="http://schemas.microsoft.com/office/powerpoint/2010/main" val="502065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E64C0-474A-4B5F-8D8A-AB8AB0F6F5A0}"/>
              </a:ext>
            </a:extLst>
          </p:cNvPr>
          <p:cNvSpPr>
            <a:spLocks noGrp="1"/>
          </p:cNvSpPr>
          <p:nvPr>
            <p:ph type="title"/>
          </p:nvPr>
        </p:nvSpPr>
        <p:spPr>
          <a:xfrm>
            <a:off x="821635" y="365125"/>
            <a:ext cx="10532165" cy="734805"/>
          </a:xfrm>
        </p:spPr>
        <p:txBody>
          <a:bodyPr/>
          <a:lstStyle/>
          <a:p>
            <a:r>
              <a:rPr lang="fr-FR" dirty="0"/>
              <a:t>			Les recettes 2018</a:t>
            </a:r>
          </a:p>
        </p:txBody>
      </p:sp>
      <p:graphicFrame>
        <p:nvGraphicFramePr>
          <p:cNvPr id="3" name="Graphique 2">
            <a:extLst>
              <a:ext uri="{FF2B5EF4-FFF2-40B4-BE49-F238E27FC236}">
                <a16:creationId xmlns:a16="http://schemas.microsoft.com/office/drawing/2014/main" id="{CBD4B031-0E6F-4E19-9F0E-1B6A95998875}"/>
              </a:ext>
            </a:extLst>
          </p:cNvPr>
          <p:cNvGraphicFramePr>
            <a:graphicFrameLocks/>
          </p:cNvGraphicFramePr>
          <p:nvPr>
            <p:extLst>
              <p:ext uri="{D42A27DB-BD31-4B8C-83A1-F6EECF244321}">
                <p14:modId xmlns:p14="http://schemas.microsoft.com/office/powerpoint/2010/main" val="3371714972"/>
              </p:ext>
            </p:extLst>
          </p:nvPr>
        </p:nvGraphicFramePr>
        <p:xfrm>
          <a:off x="715617" y="1245703"/>
          <a:ext cx="10787270" cy="5102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941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BA6B7-BED0-4443-B497-FAF55AF4CE3D}"/>
              </a:ext>
            </a:extLst>
          </p:cNvPr>
          <p:cNvSpPr>
            <a:spLocks noGrp="1"/>
          </p:cNvSpPr>
          <p:nvPr>
            <p:ph type="title"/>
          </p:nvPr>
        </p:nvSpPr>
        <p:spPr/>
        <p:txBody>
          <a:bodyPr/>
          <a:lstStyle/>
          <a:p>
            <a:r>
              <a:rPr lang="fr-FR" dirty="0"/>
              <a:t>		recettes 2018 </a:t>
            </a:r>
          </a:p>
        </p:txBody>
      </p:sp>
      <p:sp>
        <p:nvSpPr>
          <p:cNvPr id="3" name="Espace réservé du contenu 2">
            <a:extLst>
              <a:ext uri="{FF2B5EF4-FFF2-40B4-BE49-F238E27FC236}">
                <a16:creationId xmlns:a16="http://schemas.microsoft.com/office/drawing/2014/main" id="{872D0821-2EC8-4041-A808-F6596512EB01}"/>
              </a:ext>
            </a:extLst>
          </p:cNvPr>
          <p:cNvSpPr>
            <a:spLocks noGrp="1"/>
          </p:cNvSpPr>
          <p:nvPr>
            <p:ph idx="1"/>
          </p:nvPr>
        </p:nvSpPr>
        <p:spPr/>
        <p:txBody>
          <a:bodyPr/>
          <a:lstStyle/>
          <a:p>
            <a:r>
              <a:rPr lang="fr-FR" dirty="0"/>
              <a:t>Compensation de l’exonération de la T d’Habitation?</a:t>
            </a:r>
          </a:p>
          <a:p>
            <a:r>
              <a:rPr lang="fr-FR" dirty="0"/>
              <a:t>FPIC ?</a:t>
            </a:r>
          </a:p>
          <a:p>
            <a:r>
              <a:rPr lang="fr-FR" dirty="0"/>
              <a:t>Revalorisation des bases locatives?</a:t>
            </a:r>
          </a:p>
          <a:p>
            <a:r>
              <a:rPr lang="fr-FR" dirty="0"/>
              <a:t>Niveau des Dotations ( DGF, DSR)?</a:t>
            </a:r>
          </a:p>
          <a:p>
            <a:r>
              <a:rPr lang="fr-FR" dirty="0"/>
              <a:t>Passage à 4 jours ( perte à compter de septembre)</a:t>
            </a:r>
          </a:p>
          <a:p>
            <a:endParaRPr lang="fr-FR" dirty="0"/>
          </a:p>
        </p:txBody>
      </p:sp>
    </p:spTree>
    <p:extLst>
      <p:ext uri="{BB962C8B-B14F-4D97-AF65-F5344CB8AC3E}">
        <p14:creationId xmlns:p14="http://schemas.microsoft.com/office/powerpoint/2010/main" val="4131210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1BF2149B-3501-4ADB-952A-012467C83F72}"/>
              </a:ext>
            </a:extLst>
          </p:cNvPr>
          <p:cNvGraphicFramePr>
            <a:graphicFrameLocks/>
          </p:cNvGraphicFramePr>
          <p:nvPr>
            <p:extLst>
              <p:ext uri="{D42A27DB-BD31-4B8C-83A1-F6EECF244321}">
                <p14:modId xmlns:p14="http://schemas.microsoft.com/office/powerpoint/2010/main" val="3278376441"/>
              </p:ext>
            </p:extLst>
          </p:nvPr>
        </p:nvGraphicFramePr>
        <p:xfrm>
          <a:off x="717452" y="534572"/>
          <a:ext cx="10396025" cy="5078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123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0D0E6-D24F-4DDD-BC2F-5EB71E142B22}"/>
              </a:ext>
            </a:extLst>
          </p:cNvPr>
          <p:cNvSpPr>
            <a:spLocks noGrp="1"/>
          </p:cNvSpPr>
          <p:nvPr>
            <p:ph type="title"/>
          </p:nvPr>
        </p:nvSpPr>
        <p:spPr/>
        <p:txBody>
          <a:bodyPr/>
          <a:lstStyle/>
          <a:p>
            <a:r>
              <a:rPr lang="fr-FR" dirty="0"/>
              <a:t>	2018	La section d’ Investissement</a:t>
            </a:r>
            <a:br>
              <a:rPr lang="fr-FR" dirty="0"/>
            </a:br>
            <a:r>
              <a:rPr lang="fr-FR" dirty="0"/>
              <a:t>				2 060 369,06€</a:t>
            </a:r>
          </a:p>
        </p:txBody>
      </p:sp>
      <p:graphicFrame>
        <p:nvGraphicFramePr>
          <p:cNvPr id="3" name="Espace réservé du contenu 7">
            <a:extLst>
              <a:ext uri="{FF2B5EF4-FFF2-40B4-BE49-F238E27FC236}">
                <a16:creationId xmlns:a16="http://schemas.microsoft.com/office/drawing/2014/main" id="{F60811D3-6667-4FCE-83DC-781000948404}"/>
              </a:ext>
            </a:extLst>
          </p:cNvPr>
          <p:cNvGraphicFramePr>
            <a:graphicFrameLocks/>
          </p:cNvGraphicFramePr>
          <p:nvPr>
            <p:extLst>
              <p:ext uri="{D42A27DB-BD31-4B8C-83A1-F6EECF244321}">
                <p14:modId xmlns:p14="http://schemas.microsoft.com/office/powerpoint/2010/main" val="1933500505"/>
              </p:ext>
            </p:extLst>
          </p:nvPr>
        </p:nvGraphicFramePr>
        <p:xfrm>
          <a:off x="2150166" y="1918390"/>
          <a:ext cx="6927574" cy="4442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55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E54C8-2DB8-4405-9ED2-765E40EAB5C3}"/>
              </a:ext>
            </a:extLst>
          </p:cNvPr>
          <p:cNvSpPr>
            <a:spLocks noGrp="1"/>
          </p:cNvSpPr>
          <p:nvPr>
            <p:ph type="title"/>
          </p:nvPr>
        </p:nvSpPr>
        <p:spPr/>
        <p:txBody>
          <a:bodyPr/>
          <a:lstStyle/>
          <a:p>
            <a:r>
              <a:rPr lang="fr-FR" dirty="0"/>
              <a:t>Dépenses d’investissement   1 462 740,43€</a:t>
            </a:r>
          </a:p>
        </p:txBody>
      </p:sp>
      <p:graphicFrame>
        <p:nvGraphicFramePr>
          <p:cNvPr id="3" name="Graphique 2">
            <a:extLst>
              <a:ext uri="{FF2B5EF4-FFF2-40B4-BE49-F238E27FC236}">
                <a16:creationId xmlns:a16="http://schemas.microsoft.com/office/drawing/2014/main" id="{EAADE51C-1A68-433D-80C1-E460A1520A68}"/>
              </a:ext>
            </a:extLst>
          </p:cNvPr>
          <p:cNvGraphicFramePr>
            <a:graphicFrameLocks/>
          </p:cNvGraphicFramePr>
          <p:nvPr>
            <p:extLst>
              <p:ext uri="{D42A27DB-BD31-4B8C-83A1-F6EECF244321}">
                <p14:modId xmlns:p14="http://schemas.microsoft.com/office/powerpoint/2010/main" val="4276075736"/>
              </p:ext>
            </p:extLst>
          </p:nvPr>
        </p:nvGraphicFramePr>
        <p:xfrm>
          <a:off x="1272209" y="2057399"/>
          <a:ext cx="10296939" cy="4091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197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E36E6-6852-4B84-B39A-5234BB203571}"/>
              </a:ext>
            </a:extLst>
          </p:cNvPr>
          <p:cNvSpPr>
            <a:spLocks noGrp="1"/>
          </p:cNvSpPr>
          <p:nvPr>
            <p:ph type="title"/>
          </p:nvPr>
        </p:nvSpPr>
        <p:spPr/>
        <p:txBody>
          <a:bodyPr/>
          <a:lstStyle/>
          <a:p>
            <a:r>
              <a:rPr lang="fr-FR" dirty="0"/>
              <a:t>	Dépenses d’Equipements 1 196 740,43€ </a:t>
            </a:r>
          </a:p>
        </p:txBody>
      </p:sp>
      <p:graphicFrame>
        <p:nvGraphicFramePr>
          <p:cNvPr id="3" name="Graphique 2">
            <a:extLst>
              <a:ext uri="{FF2B5EF4-FFF2-40B4-BE49-F238E27FC236}">
                <a16:creationId xmlns:a16="http://schemas.microsoft.com/office/drawing/2014/main" id="{1FB0ED37-79A3-4594-8A1A-ED25B707A403}"/>
              </a:ext>
            </a:extLst>
          </p:cNvPr>
          <p:cNvGraphicFramePr>
            <a:graphicFrameLocks/>
          </p:cNvGraphicFramePr>
          <p:nvPr>
            <p:extLst>
              <p:ext uri="{D42A27DB-BD31-4B8C-83A1-F6EECF244321}">
                <p14:modId xmlns:p14="http://schemas.microsoft.com/office/powerpoint/2010/main" val="3974163626"/>
              </p:ext>
            </p:extLst>
          </p:nvPr>
        </p:nvGraphicFramePr>
        <p:xfrm>
          <a:off x="703385" y="1308295"/>
          <a:ext cx="11015003" cy="5184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373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62109-58B5-4014-96D2-FB4E3F51979E}"/>
              </a:ext>
            </a:extLst>
          </p:cNvPr>
          <p:cNvSpPr>
            <a:spLocks noGrp="1"/>
          </p:cNvSpPr>
          <p:nvPr>
            <p:ph type="title"/>
          </p:nvPr>
        </p:nvSpPr>
        <p:spPr>
          <a:xfrm>
            <a:off x="838200" y="365125"/>
            <a:ext cx="10515600" cy="633681"/>
          </a:xfrm>
        </p:spPr>
        <p:txBody>
          <a:bodyPr>
            <a:normAutofit fontScale="90000"/>
          </a:bodyPr>
          <a:lstStyle/>
          <a:p>
            <a:r>
              <a:rPr lang="fr-FR" dirty="0"/>
              <a:t>		1   VOIRIE       258 425,80 </a:t>
            </a:r>
          </a:p>
        </p:txBody>
      </p:sp>
      <p:sp>
        <p:nvSpPr>
          <p:cNvPr id="3" name="Espace réservé du contenu 2">
            <a:extLst>
              <a:ext uri="{FF2B5EF4-FFF2-40B4-BE49-F238E27FC236}">
                <a16:creationId xmlns:a16="http://schemas.microsoft.com/office/drawing/2014/main" id="{FC1A95BF-64CE-4DD2-8DF7-03373BC85ED9}"/>
              </a:ext>
            </a:extLst>
          </p:cNvPr>
          <p:cNvSpPr>
            <a:spLocks noGrp="1"/>
          </p:cNvSpPr>
          <p:nvPr>
            <p:ph idx="1"/>
          </p:nvPr>
        </p:nvSpPr>
        <p:spPr>
          <a:xfrm>
            <a:off x="838199" y="1364974"/>
            <a:ext cx="10836965" cy="5127901"/>
          </a:xfrm>
        </p:spPr>
        <p:txBody>
          <a:bodyPr>
            <a:normAutofit/>
          </a:bodyPr>
          <a:lstStyle/>
          <a:p>
            <a:r>
              <a:rPr lang="fr-FR" sz="2000" dirty="0"/>
              <a:t>1716  trottoirs rue de gaulle (dv) :  150 334,8€</a:t>
            </a:r>
          </a:p>
          <a:p>
            <a:r>
              <a:rPr lang="fr-FR" sz="2000" dirty="0"/>
              <a:t>1811 signalisation (</a:t>
            </a:r>
            <a:r>
              <a:rPr lang="fr-FR" sz="2000" dirty="0" err="1"/>
              <a:t>ff</a:t>
            </a:r>
            <a:r>
              <a:rPr lang="fr-FR" sz="2000" dirty="0"/>
              <a:t>):  5 000€</a:t>
            </a:r>
          </a:p>
          <a:p>
            <a:r>
              <a:rPr lang="fr-FR" sz="2000" dirty="0"/>
              <a:t>1812 mobilier urbain ( </a:t>
            </a:r>
            <a:r>
              <a:rPr lang="fr-FR" sz="2000" dirty="0" err="1"/>
              <a:t>ff</a:t>
            </a:r>
            <a:r>
              <a:rPr lang="fr-FR" sz="2000" dirty="0"/>
              <a:t>) : 2 000€</a:t>
            </a:r>
          </a:p>
          <a:p>
            <a:r>
              <a:rPr lang="fr-FR" sz="2000" dirty="0"/>
              <a:t>1813 éclairage public ( dv) :  28 891€</a:t>
            </a:r>
          </a:p>
          <a:p>
            <a:r>
              <a:rPr lang="fr-FR" sz="2000" dirty="0"/>
              <a:t>1814 voirie enrobé : 62 000€</a:t>
            </a:r>
          </a:p>
          <a:p>
            <a:pPr lvl="1"/>
            <a:r>
              <a:rPr lang="fr-FR" sz="1600" dirty="0"/>
              <a:t>Grilles pluviales ( </a:t>
            </a:r>
            <a:r>
              <a:rPr lang="fr-FR" sz="1600" dirty="0" err="1"/>
              <a:t>ff</a:t>
            </a:r>
            <a:r>
              <a:rPr lang="fr-FR" sz="1600" dirty="0"/>
              <a:t>) 5 000€</a:t>
            </a:r>
          </a:p>
          <a:p>
            <a:pPr lvl="1"/>
            <a:r>
              <a:rPr lang="fr-FR" sz="1600" dirty="0"/>
              <a:t>Rue du château ( dv) 4000€</a:t>
            </a:r>
          </a:p>
          <a:p>
            <a:pPr lvl="1"/>
            <a:r>
              <a:rPr lang="fr-FR" sz="1600" dirty="0"/>
              <a:t>RP super U ( dv): 3 000€</a:t>
            </a:r>
          </a:p>
          <a:p>
            <a:pPr lvl="1"/>
            <a:r>
              <a:rPr lang="fr-FR" sz="1600" dirty="0"/>
              <a:t>Rue Vinez ( dv) : 50 000€</a:t>
            </a:r>
          </a:p>
          <a:p>
            <a:r>
              <a:rPr lang="fr-FR" sz="2000" dirty="0"/>
              <a:t>1815 aménagement divers: 10 200€</a:t>
            </a:r>
          </a:p>
          <a:p>
            <a:pPr lvl="1"/>
            <a:r>
              <a:rPr lang="fr-FR" sz="1600" dirty="0"/>
              <a:t>Génie civil containers (</a:t>
            </a:r>
            <a:r>
              <a:rPr lang="fr-FR" sz="1600" dirty="0" err="1"/>
              <a:t>ff</a:t>
            </a:r>
            <a:r>
              <a:rPr lang="fr-FR" sz="1600" dirty="0"/>
              <a:t>): 6 300€</a:t>
            </a:r>
          </a:p>
          <a:p>
            <a:pPr lvl="1"/>
            <a:r>
              <a:rPr lang="fr-FR" sz="1600" dirty="0"/>
              <a:t>Rue des églantines : 2 000€</a:t>
            </a:r>
          </a:p>
          <a:p>
            <a:pPr lvl="1"/>
            <a:r>
              <a:rPr lang="fr-FR" sz="1600" dirty="0"/>
              <a:t>Rue </a:t>
            </a:r>
            <a:r>
              <a:rPr lang="fr-FR" sz="1600" dirty="0" err="1"/>
              <a:t>Leyris</a:t>
            </a:r>
            <a:r>
              <a:rPr lang="fr-FR" sz="1600" dirty="0"/>
              <a:t> : 1900€</a:t>
            </a:r>
          </a:p>
        </p:txBody>
      </p:sp>
    </p:spTree>
    <p:extLst>
      <p:ext uri="{BB962C8B-B14F-4D97-AF65-F5344CB8AC3E}">
        <p14:creationId xmlns:p14="http://schemas.microsoft.com/office/powerpoint/2010/main" val="3667204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AE1C8-DF4F-42F0-AD2B-C82284791EC0}"/>
              </a:ext>
            </a:extLst>
          </p:cNvPr>
          <p:cNvSpPr>
            <a:spLocks noGrp="1"/>
          </p:cNvSpPr>
          <p:nvPr>
            <p:ph type="title"/>
          </p:nvPr>
        </p:nvSpPr>
        <p:spPr/>
        <p:txBody>
          <a:bodyPr/>
          <a:lstStyle/>
          <a:p>
            <a:r>
              <a:rPr lang="fr-FR" dirty="0"/>
              <a:t>	2 URBANISME  9 000€</a:t>
            </a:r>
          </a:p>
        </p:txBody>
      </p:sp>
      <p:sp>
        <p:nvSpPr>
          <p:cNvPr id="3" name="Espace réservé du contenu 2">
            <a:extLst>
              <a:ext uri="{FF2B5EF4-FFF2-40B4-BE49-F238E27FC236}">
                <a16:creationId xmlns:a16="http://schemas.microsoft.com/office/drawing/2014/main" id="{4B5425CB-BB0A-4860-8086-CE6153A0224F}"/>
              </a:ext>
            </a:extLst>
          </p:cNvPr>
          <p:cNvSpPr>
            <a:spLocks noGrp="1"/>
          </p:cNvSpPr>
          <p:nvPr>
            <p:ph idx="1"/>
          </p:nvPr>
        </p:nvSpPr>
        <p:spPr/>
        <p:txBody>
          <a:bodyPr/>
          <a:lstStyle/>
          <a:p>
            <a:r>
              <a:rPr lang="fr-FR" dirty="0"/>
              <a:t>1821 études des passerelles (dv) : 9 000€</a:t>
            </a:r>
          </a:p>
        </p:txBody>
      </p:sp>
    </p:spTree>
    <p:extLst>
      <p:ext uri="{BB962C8B-B14F-4D97-AF65-F5344CB8AC3E}">
        <p14:creationId xmlns:p14="http://schemas.microsoft.com/office/powerpoint/2010/main" val="1191168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A9518-C166-4548-AF99-B2E0D57241A8}"/>
              </a:ext>
            </a:extLst>
          </p:cNvPr>
          <p:cNvSpPr>
            <a:spLocks noGrp="1"/>
          </p:cNvSpPr>
          <p:nvPr>
            <p:ph type="title"/>
          </p:nvPr>
        </p:nvSpPr>
        <p:spPr>
          <a:xfrm>
            <a:off x="838200" y="365126"/>
            <a:ext cx="10515600" cy="591478"/>
          </a:xfrm>
        </p:spPr>
        <p:txBody>
          <a:bodyPr>
            <a:normAutofit fontScale="90000"/>
          </a:bodyPr>
          <a:lstStyle/>
          <a:p>
            <a:r>
              <a:rPr lang="fr-FR" dirty="0"/>
              <a:t>		3 BATIMENTS       863 240€ </a:t>
            </a:r>
          </a:p>
        </p:txBody>
      </p:sp>
      <p:sp>
        <p:nvSpPr>
          <p:cNvPr id="3" name="Espace réservé du contenu 2">
            <a:extLst>
              <a:ext uri="{FF2B5EF4-FFF2-40B4-BE49-F238E27FC236}">
                <a16:creationId xmlns:a16="http://schemas.microsoft.com/office/drawing/2014/main" id="{C10652EC-B272-4829-8594-F58D1C06BF16}"/>
              </a:ext>
            </a:extLst>
          </p:cNvPr>
          <p:cNvSpPr>
            <a:spLocks noGrp="1"/>
          </p:cNvSpPr>
          <p:nvPr>
            <p:ph idx="1"/>
          </p:nvPr>
        </p:nvSpPr>
        <p:spPr>
          <a:xfrm>
            <a:off x="838200" y="1338470"/>
            <a:ext cx="10515600" cy="4838493"/>
          </a:xfrm>
        </p:spPr>
        <p:txBody>
          <a:bodyPr>
            <a:normAutofit/>
          </a:bodyPr>
          <a:lstStyle/>
          <a:p>
            <a:r>
              <a:rPr lang="fr-FR" sz="2000" dirty="0"/>
              <a:t>1831 sport /animation: 832 392,32€</a:t>
            </a:r>
          </a:p>
          <a:p>
            <a:pPr lvl="1"/>
            <a:r>
              <a:rPr lang="fr-FR" sz="1600" dirty="0"/>
              <a:t>Aire de jeux ,mise au normes  2 000</a:t>
            </a:r>
          </a:p>
          <a:p>
            <a:pPr lvl="1"/>
            <a:r>
              <a:rPr lang="fr-FR" sz="1600" dirty="0"/>
              <a:t>Salle procom /</a:t>
            </a:r>
            <a:r>
              <a:rPr lang="fr-FR" sz="1600" dirty="0" err="1"/>
              <a:t>cls</a:t>
            </a:r>
            <a:r>
              <a:rPr lang="fr-FR" sz="1600" dirty="0"/>
              <a:t> 84 600</a:t>
            </a:r>
          </a:p>
          <a:p>
            <a:pPr lvl="1"/>
            <a:r>
              <a:rPr lang="fr-FR" sz="1600" dirty="0"/>
              <a:t>Cls porte d’entrée:  5000</a:t>
            </a:r>
          </a:p>
          <a:p>
            <a:pPr lvl="1"/>
            <a:r>
              <a:rPr lang="fr-FR" sz="1600" dirty="0"/>
              <a:t>Vestiaires de l’ASE :  737 592,32</a:t>
            </a:r>
          </a:p>
          <a:p>
            <a:r>
              <a:rPr lang="fr-FR" sz="2000" dirty="0"/>
              <a:t>1832 culturel : bib store 800€</a:t>
            </a:r>
          </a:p>
          <a:p>
            <a:r>
              <a:rPr lang="fr-FR" sz="2000" dirty="0"/>
              <a:t>1833 petite enfance:  jeux extérieurs : 7 000€</a:t>
            </a:r>
          </a:p>
          <a:p>
            <a:r>
              <a:rPr lang="fr-FR" sz="2000" dirty="0"/>
              <a:t>1834 écoles:  </a:t>
            </a:r>
            <a:r>
              <a:rPr lang="fr-FR" sz="2000" dirty="0" err="1"/>
              <a:t>ff</a:t>
            </a:r>
            <a:r>
              <a:rPr lang="fr-FR" sz="2000" dirty="0"/>
              <a:t> de 15 000€ ( 5 000€ / écoles)</a:t>
            </a:r>
          </a:p>
          <a:p>
            <a:r>
              <a:rPr lang="fr-FR" sz="2000" dirty="0"/>
              <a:t>1835 administratif:   logis étude énergétique 3 648€</a:t>
            </a:r>
          </a:p>
          <a:p>
            <a:r>
              <a:rPr lang="fr-FR" sz="2000" dirty="0"/>
              <a:t>1837 autres : 4 400€</a:t>
            </a:r>
          </a:p>
          <a:p>
            <a:pPr lvl="1"/>
            <a:r>
              <a:rPr lang="fr-FR" sz="1600" dirty="0"/>
              <a:t>ONF investissement 3 400€</a:t>
            </a:r>
          </a:p>
          <a:p>
            <a:pPr lvl="1"/>
            <a:r>
              <a:rPr lang="fr-FR" sz="1600" dirty="0"/>
              <a:t>Mise en eau des fontaines 1000</a:t>
            </a:r>
          </a:p>
        </p:txBody>
      </p:sp>
    </p:spTree>
    <p:extLst>
      <p:ext uri="{BB962C8B-B14F-4D97-AF65-F5344CB8AC3E}">
        <p14:creationId xmlns:p14="http://schemas.microsoft.com/office/powerpoint/2010/main" val="42952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C01DC3-A072-4FCB-A829-1F2183A286D6}"/>
              </a:ext>
            </a:extLst>
          </p:cNvPr>
          <p:cNvSpPr>
            <a:spLocks noGrp="1"/>
          </p:cNvSpPr>
          <p:nvPr>
            <p:ph type="title"/>
          </p:nvPr>
        </p:nvSpPr>
        <p:spPr/>
        <p:txBody>
          <a:bodyPr/>
          <a:lstStyle/>
          <a:p>
            <a:r>
              <a:rPr lang="fr-FR" dirty="0"/>
              <a:t>Dépenses de fonctionnement </a:t>
            </a:r>
            <a:r>
              <a:rPr lang="fr-FR" sz="2000" dirty="0"/>
              <a:t>(+ 65 123€ soit + 3%)</a:t>
            </a:r>
            <a:endParaRPr lang="fr-FR" dirty="0"/>
          </a:p>
        </p:txBody>
      </p:sp>
      <p:graphicFrame>
        <p:nvGraphicFramePr>
          <p:cNvPr id="4" name="Espace réservé du contenu 3">
            <a:extLst>
              <a:ext uri="{FF2B5EF4-FFF2-40B4-BE49-F238E27FC236}">
                <a16:creationId xmlns:a16="http://schemas.microsoft.com/office/drawing/2014/main" id="{F4CF6D9F-1A87-460D-BF77-313235445B18}"/>
              </a:ext>
            </a:extLst>
          </p:cNvPr>
          <p:cNvGraphicFramePr>
            <a:graphicFrameLocks noGrp="1"/>
          </p:cNvGraphicFramePr>
          <p:nvPr>
            <p:ph idx="1"/>
            <p:extLst>
              <p:ext uri="{D42A27DB-BD31-4B8C-83A1-F6EECF244321}">
                <p14:modId xmlns:p14="http://schemas.microsoft.com/office/powerpoint/2010/main" val="16756924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6558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E7E05-BE2F-4427-B1BA-28FDA73FBA54}"/>
              </a:ext>
            </a:extLst>
          </p:cNvPr>
          <p:cNvSpPr>
            <a:spLocks noGrp="1"/>
          </p:cNvSpPr>
          <p:nvPr>
            <p:ph type="title"/>
          </p:nvPr>
        </p:nvSpPr>
        <p:spPr/>
        <p:txBody>
          <a:bodyPr/>
          <a:lstStyle/>
          <a:p>
            <a:r>
              <a:rPr lang="fr-FR" dirty="0"/>
              <a:t>	4    EQUIPEMENTS     61 074€ </a:t>
            </a:r>
          </a:p>
        </p:txBody>
      </p:sp>
      <p:sp>
        <p:nvSpPr>
          <p:cNvPr id="3" name="Espace réservé du contenu 2">
            <a:extLst>
              <a:ext uri="{FF2B5EF4-FFF2-40B4-BE49-F238E27FC236}">
                <a16:creationId xmlns:a16="http://schemas.microsoft.com/office/drawing/2014/main" id="{8C893AA4-20E3-43B0-BF0B-15C891C5A239}"/>
              </a:ext>
            </a:extLst>
          </p:cNvPr>
          <p:cNvSpPr>
            <a:spLocks noGrp="1"/>
          </p:cNvSpPr>
          <p:nvPr>
            <p:ph idx="1"/>
          </p:nvPr>
        </p:nvSpPr>
        <p:spPr/>
        <p:txBody>
          <a:bodyPr>
            <a:normAutofit lnSpcReduction="10000"/>
          </a:bodyPr>
          <a:lstStyle/>
          <a:p>
            <a:r>
              <a:rPr lang="fr-FR" sz="2000" dirty="0"/>
              <a:t>1841 sport / animation</a:t>
            </a:r>
          </a:p>
          <a:p>
            <a:pPr lvl="1"/>
            <a:r>
              <a:rPr lang="fr-FR" sz="2000" dirty="0"/>
              <a:t>Aménagement procom : 5434,31</a:t>
            </a:r>
          </a:p>
          <a:p>
            <a:pPr lvl="1"/>
            <a:r>
              <a:rPr lang="fr-FR" sz="2000" dirty="0"/>
              <a:t>Chaises restauration 360</a:t>
            </a:r>
          </a:p>
          <a:p>
            <a:pPr lvl="1"/>
            <a:r>
              <a:rPr lang="fr-FR" sz="2000" dirty="0"/>
              <a:t>3 arbres 200</a:t>
            </a:r>
          </a:p>
          <a:p>
            <a:pPr lvl="1"/>
            <a:r>
              <a:rPr lang="fr-FR" sz="2000" dirty="0"/>
              <a:t>Mat informatique 100</a:t>
            </a:r>
          </a:p>
          <a:p>
            <a:pPr lvl="1"/>
            <a:r>
              <a:rPr lang="fr-FR" sz="2000" dirty="0"/>
              <a:t>Flocage bus 1500</a:t>
            </a:r>
          </a:p>
          <a:p>
            <a:pPr marL="457200" lvl="1" indent="0">
              <a:buNone/>
            </a:pPr>
            <a:r>
              <a:rPr lang="fr-FR" sz="2000" dirty="0"/>
              <a:t>1842 culturel téléviseur + lecteur 800</a:t>
            </a:r>
          </a:p>
          <a:p>
            <a:r>
              <a:rPr lang="fr-FR" sz="2000" dirty="0"/>
              <a:t>1843 petite enfance 680  ( poussette 250,frigo+micro ondes 200+230)</a:t>
            </a:r>
          </a:p>
          <a:p>
            <a:r>
              <a:rPr lang="fr-FR" sz="2000" dirty="0"/>
              <a:t>1844 écoles (</a:t>
            </a:r>
            <a:r>
              <a:rPr lang="fr-FR" sz="2000" dirty="0" err="1"/>
              <a:t>ff</a:t>
            </a:r>
            <a:r>
              <a:rPr lang="fr-FR" sz="2000" dirty="0"/>
              <a:t>) 15 000 ( 5000/écoles)</a:t>
            </a:r>
          </a:p>
          <a:p>
            <a:r>
              <a:rPr lang="fr-FR" sz="2000" dirty="0"/>
              <a:t>1845 administratif : sièges 250</a:t>
            </a:r>
          </a:p>
          <a:p>
            <a:r>
              <a:rPr lang="fr-FR" sz="2000" dirty="0"/>
              <a:t>1846 technique: 33 500€ ( saleuse 4/4 10 500, outillage 5 000, véhicule 16 000, Noel 2 000)</a:t>
            </a:r>
          </a:p>
          <a:p>
            <a:r>
              <a:rPr lang="fr-FR" sz="2000" dirty="0"/>
              <a:t>1847 ménage : 3 250 ( placard 2 000; tabourets ATSEM 150; 2 aspirateurs 600)</a:t>
            </a:r>
          </a:p>
          <a:p>
            <a:endParaRPr lang="fr-FR" sz="2000" dirty="0"/>
          </a:p>
        </p:txBody>
      </p:sp>
    </p:spTree>
    <p:extLst>
      <p:ext uri="{BB962C8B-B14F-4D97-AF65-F5344CB8AC3E}">
        <p14:creationId xmlns:p14="http://schemas.microsoft.com/office/powerpoint/2010/main" val="357350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2122B-163D-411F-AF60-8D2D1DE204B3}"/>
              </a:ext>
            </a:extLst>
          </p:cNvPr>
          <p:cNvSpPr>
            <a:spLocks noGrp="1"/>
          </p:cNvSpPr>
          <p:nvPr>
            <p:ph type="title"/>
          </p:nvPr>
        </p:nvSpPr>
        <p:spPr/>
        <p:txBody>
          <a:bodyPr/>
          <a:lstStyle/>
          <a:p>
            <a:r>
              <a:rPr lang="fr-FR" dirty="0"/>
              <a:t>		Les Recettes 1 493 985,53</a:t>
            </a:r>
          </a:p>
        </p:txBody>
      </p:sp>
      <p:sp>
        <p:nvSpPr>
          <p:cNvPr id="3" name="Espace réservé du contenu 2">
            <a:extLst>
              <a:ext uri="{FF2B5EF4-FFF2-40B4-BE49-F238E27FC236}">
                <a16:creationId xmlns:a16="http://schemas.microsoft.com/office/drawing/2014/main" id="{354CDDAB-67B6-499D-B6F3-6DA4B1F61CA4}"/>
              </a:ext>
            </a:extLst>
          </p:cNvPr>
          <p:cNvSpPr>
            <a:spLocks noGrp="1"/>
          </p:cNvSpPr>
          <p:nvPr>
            <p:ph idx="1"/>
          </p:nvPr>
        </p:nvSpPr>
        <p:spPr/>
        <p:txBody>
          <a:bodyPr/>
          <a:lstStyle/>
          <a:p>
            <a:r>
              <a:rPr lang="fr-FR" dirty="0"/>
              <a:t>Les subventions  		410 024,48</a:t>
            </a:r>
          </a:p>
          <a:p>
            <a:r>
              <a:rPr lang="fr-FR" dirty="0"/>
              <a:t>L’emprunt : 	 	562 007,59</a:t>
            </a:r>
          </a:p>
          <a:p>
            <a:r>
              <a:rPr lang="fr-FR" dirty="0"/>
              <a:t>Fonds de réserve 	125 515,1</a:t>
            </a:r>
          </a:p>
          <a:p>
            <a:pPr lvl="1"/>
            <a:r>
              <a:rPr lang="fr-FR" dirty="0"/>
              <a:t>FCTVA 		55 000€</a:t>
            </a:r>
          </a:p>
          <a:p>
            <a:pPr lvl="1"/>
            <a:r>
              <a:rPr lang="fr-FR" dirty="0"/>
              <a:t>TA		45 000€</a:t>
            </a:r>
          </a:p>
          <a:p>
            <a:pPr lvl="1"/>
            <a:r>
              <a:rPr lang="fr-FR" dirty="0"/>
              <a:t>Excèdent	  	25 515,1</a:t>
            </a:r>
          </a:p>
          <a:p>
            <a:r>
              <a:rPr lang="fr-FR" dirty="0" err="1"/>
              <a:t>Vrt</a:t>
            </a:r>
            <a:r>
              <a:rPr lang="fr-FR" dirty="0"/>
              <a:t> de section: 		276 809,93</a:t>
            </a:r>
          </a:p>
          <a:p>
            <a:r>
              <a:rPr lang="fr-FR" dirty="0"/>
              <a:t>Op d’ordre : 		118 628,43</a:t>
            </a:r>
          </a:p>
          <a:p>
            <a:endParaRPr lang="fr-FR" dirty="0"/>
          </a:p>
        </p:txBody>
      </p:sp>
    </p:spTree>
    <p:extLst>
      <p:ext uri="{BB962C8B-B14F-4D97-AF65-F5344CB8AC3E}">
        <p14:creationId xmlns:p14="http://schemas.microsoft.com/office/powerpoint/2010/main" val="2063840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B1AE9-81ED-47F8-A138-CB3BE065F2EB}"/>
              </a:ext>
            </a:extLst>
          </p:cNvPr>
          <p:cNvSpPr>
            <a:spLocks noGrp="1"/>
          </p:cNvSpPr>
          <p:nvPr>
            <p:ph type="title"/>
          </p:nvPr>
        </p:nvSpPr>
        <p:spPr/>
        <p:txBody>
          <a:bodyPr/>
          <a:lstStyle/>
          <a:p>
            <a:r>
              <a:rPr lang="fr-FR" dirty="0"/>
              <a:t> 		subventions		 410 024,48€</a:t>
            </a:r>
          </a:p>
        </p:txBody>
      </p:sp>
      <p:sp>
        <p:nvSpPr>
          <p:cNvPr id="3" name="Espace réservé du contenu 2">
            <a:extLst>
              <a:ext uri="{FF2B5EF4-FFF2-40B4-BE49-F238E27FC236}">
                <a16:creationId xmlns:a16="http://schemas.microsoft.com/office/drawing/2014/main" id="{374C91AF-5BB5-4B7F-8419-DF2042B71933}"/>
              </a:ext>
            </a:extLst>
          </p:cNvPr>
          <p:cNvSpPr>
            <a:spLocks noGrp="1"/>
          </p:cNvSpPr>
          <p:nvPr>
            <p:ph sz="half" idx="1"/>
          </p:nvPr>
        </p:nvSpPr>
        <p:spPr/>
        <p:txBody>
          <a:bodyPr>
            <a:normAutofit/>
          </a:bodyPr>
          <a:lstStyle/>
          <a:p>
            <a:r>
              <a:rPr lang="fr-FR" dirty="0"/>
              <a:t>ETAT ( FSIL)	80 346,03€</a:t>
            </a:r>
          </a:p>
          <a:p>
            <a:pPr lvl="1"/>
            <a:r>
              <a:rPr lang="fr-FR" dirty="0"/>
              <a:t>Cls/procom	         22 019,2€</a:t>
            </a:r>
          </a:p>
          <a:p>
            <a:pPr lvl="1"/>
            <a:r>
              <a:rPr lang="fr-FR" dirty="0"/>
              <a:t>Vestiaires	       </a:t>
            </a:r>
            <a:r>
              <a:rPr lang="fr-FR" dirty="0">
                <a:solidFill>
                  <a:srgbClr val="FF0000"/>
                </a:solidFill>
              </a:rPr>
              <a:t>58 326,83€</a:t>
            </a:r>
          </a:p>
          <a:p>
            <a:r>
              <a:rPr lang="fr-FR" dirty="0"/>
              <a:t>C Départemental	75 630,45</a:t>
            </a:r>
          </a:p>
          <a:p>
            <a:pPr lvl="1"/>
            <a:r>
              <a:rPr lang="fr-FR" dirty="0"/>
              <a:t>Trottoir		            20 000€</a:t>
            </a:r>
          </a:p>
          <a:p>
            <a:pPr lvl="1"/>
            <a:r>
              <a:rPr lang="fr-FR" dirty="0"/>
              <a:t>Vestiaires	            </a:t>
            </a:r>
            <a:r>
              <a:rPr lang="fr-FR" dirty="0">
                <a:solidFill>
                  <a:srgbClr val="FF0000"/>
                </a:solidFill>
              </a:rPr>
              <a:t>40 000€</a:t>
            </a:r>
          </a:p>
          <a:p>
            <a:pPr lvl="1"/>
            <a:r>
              <a:rPr lang="fr-FR" dirty="0"/>
              <a:t>Eclairage		        15 630,45€</a:t>
            </a:r>
          </a:p>
          <a:p>
            <a:r>
              <a:rPr lang="fr-FR" dirty="0"/>
              <a:t>Grand Belfort	22 500€</a:t>
            </a:r>
          </a:p>
          <a:p>
            <a:pPr lvl="1"/>
            <a:r>
              <a:rPr lang="fr-FR" dirty="0"/>
              <a:t>Vestiaire			</a:t>
            </a:r>
            <a:r>
              <a:rPr lang="fr-FR" dirty="0">
                <a:solidFill>
                  <a:srgbClr val="FF0000"/>
                </a:solidFill>
              </a:rPr>
              <a:t>15 000€</a:t>
            </a:r>
          </a:p>
          <a:p>
            <a:pPr lvl="1"/>
            <a:r>
              <a:rPr lang="fr-FR" dirty="0"/>
              <a:t>Fontaine		  	7 500€</a:t>
            </a:r>
          </a:p>
          <a:p>
            <a:pPr marL="0" indent="0">
              <a:buNone/>
            </a:pPr>
            <a:endParaRPr lang="fr-FR" dirty="0"/>
          </a:p>
        </p:txBody>
      </p:sp>
      <p:sp>
        <p:nvSpPr>
          <p:cNvPr id="4" name="Espace réservé du contenu 3">
            <a:extLst>
              <a:ext uri="{FF2B5EF4-FFF2-40B4-BE49-F238E27FC236}">
                <a16:creationId xmlns:a16="http://schemas.microsoft.com/office/drawing/2014/main" id="{FFA2CE17-CF69-4333-97CB-EB325A555A4C}"/>
              </a:ext>
            </a:extLst>
          </p:cNvPr>
          <p:cNvSpPr>
            <a:spLocks noGrp="1"/>
          </p:cNvSpPr>
          <p:nvPr>
            <p:ph sz="half" idx="2"/>
          </p:nvPr>
        </p:nvSpPr>
        <p:spPr/>
        <p:txBody>
          <a:bodyPr>
            <a:normAutofit/>
          </a:bodyPr>
          <a:lstStyle/>
          <a:p>
            <a:r>
              <a:rPr lang="fr-FR" dirty="0"/>
              <a:t>Autres		81 436,4€</a:t>
            </a:r>
          </a:p>
          <a:p>
            <a:pPr lvl="1"/>
            <a:r>
              <a:rPr lang="fr-FR" dirty="0"/>
              <a:t>CAF/CLS/BAT	       33 028,80€</a:t>
            </a:r>
          </a:p>
          <a:p>
            <a:pPr lvl="1"/>
            <a:r>
              <a:rPr lang="fr-FR" dirty="0"/>
              <a:t>CAF/CLS/</a:t>
            </a:r>
            <a:r>
              <a:rPr lang="fr-FR" dirty="0" err="1"/>
              <a:t>Equi</a:t>
            </a:r>
            <a:r>
              <a:rPr lang="fr-FR" dirty="0"/>
              <a:t>		4 000€</a:t>
            </a:r>
          </a:p>
          <a:p>
            <a:pPr lvl="1"/>
            <a:r>
              <a:rPr lang="fr-FR" dirty="0"/>
              <a:t>FFF/VEST			</a:t>
            </a:r>
            <a:r>
              <a:rPr lang="fr-FR" dirty="0">
                <a:solidFill>
                  <a:srgbClr val="FF0000"/>
                </a:solidFill>
              </a:rPr>
              <a:t>40 000</a:t>
            </a:r>
          </a:p>
          <a:p>
            <a:pPr lvl="1"/>
            <a:r>
              <a:rPr lang="fr-FR" dirty="0"/>
              <a:t>T Energie		2 407,6€</a:t>
            </a:r>
          </a:p>
          <a:p>
            <a:r>
              <a:rPr lang="fr-FR" dirty="0"/>
              <a:t>DETR		150 111,60</a:t>
            </a:r>
          </a:p>
          <a:p>
            <a:pPr lvl="1"/>
            <a:r>
              <a:rPr lang="fr-FR" dirty="0"/>
              <a:t>Vestiaires		</a:t>
            </a:r>
            <a:r>
              <a:rPr lang="fr-FR" dirty="0">
                <a:solidFill>
                  <a:srgbClr val="FF0000"/>
                </a:solidFill>
              </a:rPr>
              <a:t>100 000</a:t>
            </a:r>
          </a:p>
          <a:p>
            <a:pPr lvl="1"/>
            <a:r>
              <a:rPr lang="fr-FR" dirty="0"/>
              <a:t>Trottoirs			50 111,6€</a:t>
            </a:r>
          </a:p>
          <a:p>
            <a:pPr lvl="1"/>
            <a:endParaRPr lang="fr-FR" dirty="0"/>
          </a:p>
          <a:p>
            <a:endParaRPr lang="fr-FR" dirty="0"/>
          </a:p>
        </p:txBody>
      </p:sp>
    </p:spTree>
    <p:extLst>
      <p:ext uri="{BB962C8B-B14F-4D97-AF65-F5344CB8AC3E}">
        <p14:creationId xmlns:p14="http://schemas.microsoft.com/office/powerpoint/2010/main" val="2309503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6FC19-0109-437A-A778-51EFF5102787}"/>
              </a:ext>
            </a:extLst>
          </p:cNvPr>
          <p:cNvSpPr>
            <a:spLocks noGrp="1"/>
          </p:cNvSpPr>
          <p:nvPr>
            <p:ph type="title"/>
          </p:nvPr>
        </p:nvSpPr>
        <p:spPr/>
        <p:txBody>
          <a:bodyPr/>
          <a:lstStyle/>
          <a:p>
            <a:r>
              <a:rPr lang="fr-FR" dirty="0"/>
              <a:t>	Adoption du Budget primitif 						2018</a:t>
            </a:r>
          </a:p>
        </p:txBody>
      </p:sp>
      <p:sp>
        <p:nvSpPr>
          <p:cNvPr id="3" name="Espace réservé du texte 2">
            <a:extLst>
              <a:ext uri="{FF2B5EF4-FFF2-40B4-BE49-F238E27FC236}">
                <a16:creationId xmlns:a16="http://schemas.microsoft.com/office/drawing/2014/main" id="{C8612475-0198-4130-AE23-A330D8EE8968}"/>
              </a:ext>
            </a:extLst>
          </p:cNvPr>
          <p:cNvSpPr>
            <a:spLocks noGrp="1"/>
          </p:cNvSpPr>
          <p:nvPr>
            <p:ph type="body" idx="1"/>
          </p:nvPr>
        </p:nvSpPr>
        <p:spPr/>
        <p:txBody>
          <a:bodyPr/>
          <a:lstStyle/>
          <a:p>
            <a:r>
              <a:rPr lang="fr-FR" dirty="0"/>
              <a:t>			</a:t>
            </a:r>
            <a:r>
              <a:rPr lang="fr-FR" sz="4400" dirty="0"/>
              <a:t>Délibération 18-19</a:t>
            </a:r>
          </a:p>
        </p:txBody>
      </p:sp>
    </p:spTree>
    <p:extLst>
      <p:ext uri="{BB962C8B-B14F-4D97-AF65-F5344CB8AC3E}">
        <p14:creationId xmlns:p14="http://schemas.microsoft.com/office/powerpoint/2010/main" val="3862101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94AA5C4-0B00-43FF-A737-D5E119F4C11C}"/>
              </a:ext>
            </a:extLst>
          </p:cNvPr>
          <p:cNvGraphicFramePr>
            <a:graphicFrameLocks noGrp="1"/>
          </p:cNvGraphicFramePr>
          <p:nvPr>
            <p:extLst>
              <p:ext uri="{D42A27DB-BD31-4B8C-83A1-F6EECF244321}">
                <p14:modId xmlns:p14="http://schemas.microsoft.com/office/powerpoint/2010/main" val="1145523197"/>
              </p:ext>
            </p:extLst>
          </p:nvPr>
        </p:nvGraphicFramePr>
        <p:xfrm>
          <a:off x="609600" y="633046"/>
          <a:ext cx="11136922" cy="5650520"/>
        </p:xfrm>
        <a:graphic>
          <a:graphicData uri="http://schemas.openxmlformats.org/drawingml/2006/table">
            <a:tbl>
              <a:tblPr>
                <a:tableStyleId>{5C22544A-7EE6-4342-B048-85BDC9FD1C3A}</a:tableStyleId>
              </a:tblPr>
              <a:tblGrid>
                <a:gridCol w="4006021">
                  <a:extLst>
                    <a:ext uri="{9D8B030D-6E8A-4147-A177-3AD203B41FA5}">
                      <a16:colId xmlns:a16="http://schemas.microsoft.com/office/drawing/2014/main" val="2141907209"/>
                    </a:ext>
                  </a:extLst>
                </a:gridCol>
                <a:gridCol w="3669916">
                  <a:extLst>
                    <a:ext uri="{9D8B030D-6E8A-4147-A177-3AD203B41FA5}">
                      <a16:colId xmlns:a16="http://schemas.microsoft.com/office/drawing/2014/main" val="2321060353"/>
                    </a:ext>
                  </a:extLst>
                </a:gridCol>
                <a:gridCol w="3460985">
                  <a:extLst>
                    <a:ext uri="{9D8B030D-6E8A-4147-A177-3AD203B41FA5}">
                      <a16:colId xmlns:a16="http://schemas.microsoft.com/office/drawing/2014/main" val="3432231675"/>
                    </a:ext>
                  </a:extLst>
                </a:gridCol>
              </a:tblGrid>
              <a:tr h="586376">
                <a:tc>
                  <a:txBody>
                    <a:bodyPr/>
                    <a:lstStyle/>
                    <a:p>
                      <a:pPr algn="ctr" fontAlgn="ctr"/>
                      <a:r>
                        <a:rPr lang="fr-FR" sz="2400" b="1" u="none" strike="noStrike" dirty="0">
                          <a:effectLst/>
                        </a:rPr>
                        <a:t>Fonctionnement</a:t>
                      </a:r>
                      <a:endParaRPr lang="fr-F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Dépenses</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Recettes</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938639"/>
                  </a:ext>
                </a:extLst>
              </a:tr>
              <a:tr h="559721">
                <a:tc>
                  <a:txBody>
                    <a:bodyPr/>
                    <a:lstStyle/>
                    <a:p>
                      <a:pPr algn="ctr" fontAlgn="ctr"/>
                      <a:r>
                        <a:rPr lang="fr-FR" sz="2400" u="none" strike="noStrike" dirty="0">
                          <a:effectLst/>
                        </a:rPr>
                        <a:t>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2 833 438,36 €</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2 191 901,50 €</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3936562"/>
                  </a:ext>
                </a:extLst>
              </a:tr>
              <a:tr h="559721">
                <a:tc>
                  <a:txBody>
                    <a:bodyPr/>
                    <a:lstStyle/>
                    <a:p>
                      <a:pPr algn="ctr" fontAlgn="ctr"/>
                      <a:r>
                        <a:rPr lang="fr-FR" sz="2400" u="none" strike="noStrike" dirty="0">
                          <a:effectLst/>
                        </a:rPr>
                        <a:t>résultat 2017</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 </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641 566,86 €</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75540669"/>
                  </a:ext>
                </a:extLst>
              </a:tr>
              <a:tr h="559721">
                <a:tc>
                  <a:txBody>
                    <a:bodyPr/>
                    <a:lstStyle/>
                    <a:p>
                      <a:pPr algn="ctr" fontAlgn="ctr"/>
                      <a:r>
                        <a:rPr lang="fr-FR" sz="2400" u="none" strike="noStrike" dirty="0">
                          <a:effectLst/>
                        </a:rPr>
                        <a:t>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2 833 438,36 €</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2 833 468,36 €</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1211423"/>
                  </a:ext>
                </a:extLst>
              </a:tr>
              <a:tr h="559721">
                <a:tc>
                  <a:txBody>
                    <a:bodyPr/>
                    <a:lstStyle/>
                    <a:p>
                      <a:pPr algn="l" fontAlgn="b"/>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7869409"/>
                  </a:ext>
                </a:extLst>
              </a:tr>
              <a:tr h="586376">
                <a:tc>
                  <a:txBody>
                    <a:bodyPr/>
                    <a:lstStyle/>
                    <a:p>
                      <a:pPr algn="ctr" fontAlgn="ctr"/>
                      <a:r>
                        <a:rPr lang="fr-FR" sz="2400" b="1" u="none" strike="noStrike" dirty="0">
                          <a:effectLst/>
                        </a:rPr>
                        <a:t>Investissement</a:t>
                      </a:r>
                      <a:endParaRPr lang="fr-F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Dépenses</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Recettes</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6966711"/>
                  </a:ext>
                </a:extLst>
              </a:tr>
              <a:tr h="559721">
                <a:tc>
                  <a:txBody>
                    <a:bodyPr/>
                    <a:lstStyle/>
                    <a:p>
                      <a:pPr algn="ctr" fontAlgn="ctr"/>
                      <a:r>
                        <a:rPr lang="fr-FR" sz="2400" u="none" strike="noStrike">
                          <a:effectLst/>
                        </a:rPr>
                        <a:t> </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1 468 740,43 €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1 493 985,53 €</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0115545"/>
                  </a:ext>
                </a:extLst>
              </a:tr>
              <a:tr h="559721">
                <a:tc>
                  <a:txBody>
                    <a:bodyPr/>
                    <a:lstStyle/>
                    <a:p>
                      <a:pPr algn="ctr" fontAlgn="ctr"/>
                      <a:r>
                        <a:rPr lang="fr-FR" sz="2400" u="none" strike="noStrike">
                          <a:effectLst/>
                        </a:rPr>
                        <a:t>Reste à Réaliser 2017</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215 188,60 €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566 383,53 €</a:t>
                      </a:r>
                      <a:endParaRPr lang="fr-F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51064732"/>
                  </a:ext>
                </a:extLst>
              </a:tr>
              <a:tr h="559721">
                <a:tc>
                  <a:txBody>
                    <a:bodyPr/>
                    <a:lstStyle/>
                    <a:p>
                      <a:pPr algn="ctr" fontAlgn="ctr"/>
                      <a:r>
                        <a:rPr lang="fr-FR" sz="2400" u="none" strike="noStrike">
                          <a:effectLst/>
                        </a:rPr>
                        <a:t>déficit 2017</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376 440,03 €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 </a:t>
                      </a:r>
                      <a:endParaRPr lang="fr-F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9053884"/>
                  </a:ext>
                </a:extLst>
              </a:tr>
              <a:tr h="559721">
                <a:tc>
                  <a:txBody>
                    <a:bodyPr/>
                    <a:lstStyle/>
                    <a:p>
                      <a:pPr algn="ctr" fontAlgn="ctr"/>
                      <a:r>
                        <a:rPr lang="fr-FR" sz="2400" u="none" strike="noStrike" dirty="0">
                          <a:effectLst/>
                        </a:rPr>
                        <a:t> </a:t>
                      </a:r>
                      <a:endParaRPr lang="fr-F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a:effectLst/>
                        </a:rPr>
                        <a:t>2 060 369,06 €</a:t>
                      </a: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400" u="none" strike="noStrike" dirty="0">
                          <a:effectLst/>
                        </a:rPr>
                        <a:t>2 060 369,06 €</a:t>
                      </a:r>
                      <a:endParaRPr lang="fr-F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05881003"/>
                  </a:ext>
                </a:extLst>
              </a:tr>
            </a:tbl>
          </a:graphicData>
        </a:graphic>
      </p:graphicFrame>
    </p:spTree>
    <p:extLst>
      <p:ext uri="{BB962C8B-B14F-4D97-AF65-F5344CB8AC3E}">
        <p14:creationId xmlns:p14="http://schemas.microsoft.com/office/powerpoint/2010/main" val="3741138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490C4-7697-486A-9340-A323B287810A}"/>
              </a:ext>
            </a:extLst>
          </p:cNvPr>
          <p:cNvSpPr>
            <a:spLocks noGrp="1"/>
          </p:cNvSpPr>
          <p:nvPr>
            <p:ph type="title"/>
          </p:nvPr>
        </p:nvSpPr>
        <p:spPr/>
        <p:txBody>
          <a:bodyPr/>
          <a:lstStyle/>
          <a:p>
            <a:r>
              <a:rPr lang="fr-FR" dirty="0"/>
              <a:t>		ADOPTION DU BP 2018</a:t>
            </a:r>
          </a:p>
        </p:txBody>
      </p:sp>
      <p:sp>
        <p:nvSpPr>
          <p:cNvPr id="3" name="Espace réservé du contenu 2">
            <a:extLst>
              <a:ext uri="{FF2B5EF4-FFF2-40B4-BE49-F238E27FC236}">
                <a16:creationId xmlns:a16="http://schemas.microsoft.com/office/drawing/2014/main" id="{E4C9C769-CC83-43BC-85D8-0BB26AA10854}"/>
              </a:ext>
            </a:extLst>
          </p:cNvPr>
          <p:cNvSpPr>
            <a:spLocks noGrp="1"/>
          </p:cNvSpPr>
          <p:nvPr>
            <p:ph idx="1"/>
          </p:nvPr>
        </p:nvSpPr>
        <p:spPr/>
        <p:txBody>
          <a:bodyPr/>
          <a:lstStyle/>
          <a:p>
            <a:r>
              <a:rPr lang="fr-FR" dirty="0"/>
              <a:t>Il vous est proposer d’adopter et d’arrêter le Budget primitif 2018 aux chiffres suivants</a:t>
            </a:r>
          </a:p>
          <a:p>
            <a:r>
              <a:rPr lang="fr-FR" dirty="0"/>
              <a:t>En section de fonctionnement pour un montant en recette et dépenses de </a:t>
            </a:r>
            <a:r>
              <a:rPr lang="fr-FR" b="1" dirty="0"/>
              <a:t>2 833 468,86€</a:t>
            </a:r>
          </a:p>
          <a:p>
            <a:r>
              <a:rPr lang="fr-FR" dirty="0"/>
              <a:t>en section d’investissement pour un montant en recettes et dépenses de </a:t>
            </a:r>
            <a:r>
              <a:rPr lang="fr-FR" b="1" dirty="0"/>
              <a:t>2 060 369,06 €</a:t>
            </a:r>
          </a:p>
          <a:p>
            <a:endParaRPr lang="fr-FR" dirty="0"/>
          </a:p>
        </p:txBody>
      </p:sp>
    </p:spTree>
    <p:extLst>
      <p:ext uri="{BB962C8B-B14F-4D97-AF65-F5344CB8AC3E}">
        <p14:creationId xmlns:p14="http://schemas.microsoft.com/office/powerpoint/2010/main" val="71474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19625-1B1A-4F5D-A759-330DA885F3AF}"/>
              </a:ext>
            </a:extLst>
          </p:cNvPr>
          <p:cNvSpPr>
            <a:spLocks noGrp="1"/>
          </p:cNvSpPr>
          <p:nvPr>
            <p:ph type="title"/>
          </p:nvPr>
        </p:nvSpPr>
        <p:spPr/>
        <p:txBody>
          <a:bodyPr/>
          <a:lstStyle/>
          <a:p>
            <a:r>
              <a:rPr lang="fr-FR" dirty="0"/>
              <a:t>				 répartition </a:t>
            </a:r>
          </a:p>
        </p:txBody>
      </p:sp>
      <p:graphicFrame>
        <p:nvGraphicFramePr>
          <p:cNvPr id="3" name="Graphique 2">
            <a:extLst>
              <a:ext uri="{FF2B5EF4-FFF2-40B4-BE49-F238E27FC236}">
                <a16:creationId xmlns:a16="http://schemas.microsoft.com/office/drawing/2014/main" id="{6DE1BDA2-81E1-4E1D-B905-6A749BFAD369}"/>
              </a:ext>
            </a:extLst>
          </p:cNvPr>
          <p:cNvGraphicFramePr>
            <a:graphicFrameLocks/>
          </p:cNvGraphicFramePr>
          <p:nvPr>
            <p:extLst>
              <p:ext uri="{D42A27DB-BD31-4B8C-83A1-F6EECF244321}">
                <p14:modId xmlns:p14="http://schemas.microsoft.com/office/powerpoint/2010/main" val="3047620489"/>
              </p:ext>
            </p:extLst>
          </p:nvPr>
        </p:nvGraphicFramePr>
        <p:xfrm>
          <a:off x="838200" y="1868557"/>
          <a:ext cx="10515600" cy="4505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14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F6E39-E144-4C47-9EBF-02453F31DC92}"/>
              </a:ext>
            </a:extLst>
          </p:cNvPr>
          <p:cNvSpPr>
            <a:spLocks noGrp="1"/>
          </p:cNvSpPr>
          <p:nvPr>
            <p:ph type="title"/>
          </p:nvPr>
        </p:nvSpPr>
        <p:spPr/>
        <p:txBody>
          <a:bodyPr/>
          <a:lstStyle/>
          <a:p>
            <a:r>
              <a:rPr lang="fr-FR" dirty="0"/>
              <a:t>Charges générales     </a:t>
            </a:r>
            <a:r>
              <a:rPr lang="fr-FR" sz="3200" dirty="0"/>
              <a:t>+ 31 801 ( + 6,38%)</a:t>
            </a:r>
          </a:p>
        </p:txBody>
      </p:sp>
      <p:sp>
        <p:nvSpPr>
          <p:cNvPr id="4" name="Espace réservé du contenu 3">
            <a:extLst>
              <a:ext uri="{FF2B5EF4-FFF2-40B4-BE49-F238E27FC236}">
                <a16:creationId xmlns:a16="http://schemas.microsoft.com/office/drawing/2014/main" id="{5438986A-DC60-48D0-A10A-1F4F70EBA425}"/>
              </a:ext>
            </a:extLst>
          </p:cNvPr>
          <p:cNvSpPr>
            <a:spLocks noGrp="1"/>
          </p:cNvSpPr>
          <p:nvPr>
            <p:ph sz="half" idx="2"/>
          </p:nvPr>
        </p:nvSpPr>
        <p:spPr/>
        <p:txBody>
          <a:bodyPr>
            <a:normAutofit/>
          </a:bodyPr>
          <a:lstStyle/>
          <a:p>
            <a:r>
              <a:rPr lang="fr-FR" sz="2000" dirty="0"/>
              <a:t>60632   f de petit équipement -16,3K€</a:t>
            </a:r>
          </a:p>
          <a:p>
            <a:r>
              <a:rPr lang="fr-FR" sz="2000" dirty="0"/>
              <a:t>6068  fleurissement +3,3 k€</a:t>
            </a:r>
          </a:p>
          <a:p>
            <a:r>
              <a:rPr lang="fr-FR" sz="2000" dirty="0"/>
              <a:t>61521 terrain + 6,4k€ ( foot +Mont)</a:t>
            </a:r>
          </a:p>
          <a:p>
            <a:r>
              <a:rPr lang="fr-FR" sz="2000" dirty="0"/>
              <a:t>615221 bat public + 11,3k€ ( ece 6, Kone 9)</a:t>
            </a:r>
          </a:p>
          <a:p>
            <a:r>
              <a:rPr lang="fr-FR" sz="2000" dirty="0"/>
              <a:t>615231 voirie + 15,1 k€ ( berge 8)</a:t>
            </a:r>
          </a:p>
          <a:p>
            <a:r>
              <a:rPr lang="fr-FR" sz="2000" dirty="0"/>
              <a:t>6232 fêtes et cérémonies +9,1k€ ( jum 7,5)</a:t>
            </a:r>
          </a:p>
        </p:txBody>
      </p:sp>
      <p:graphicFrame>
        <p:nvGraphicFramePr>
          <p:cNvPr id="8" name="Espace réservé du contenu 7">
            <a:extLst>
              <a:ext uri="{FF2B5EF4-FFF2-40B4-BE49-F238E27FC236}">
                <a16:creationId xmlns:a16="http://schemas.microsoft.com/office/drawing/2014/main" id="{B4EEC702-ACDE-4978-8DD7-0E8FBD01ABD7}"/>
              </a:ext>
            </a:extLst>
          </p:cNvPr>
          <p:cNvGraphicFramePr>
            <a:graphicFrameLocks noGrp="1"/>
          </p:cNvGraphicFramePr>
          <p:nvPr>
            <p:ph sz="half" idx="1"/>
            <p:extLst>
              <p:ext uri="{D42A27DB-BD31-4B8C-83A1-F6EECF244321}">
                <p14:modId xmlns:p14="http://schemas.microsoft.com/office/powerpoint/2010/main" val="41659809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54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7C972-C80B-45F1-AF65-354D157040CF}"/>
              </a:ext>
            </a:extLst>
          </p:cNvPr>
          <p:cNvSpPr>
            <a:spLocks noGrp="1"/>
          </p:cNvSpPr>
          <p:nvPr>
            <p:ph type="title"/>
          </p:nvPr>
        </p:nvSpPr>
        <p:spPr/>
        <p:txBody>
          <a:bodyPr/>
          <a:lstStyle/>
          <a:p>
            <a:r>
              <a:rPr lang="fr-FR" dirty="0"/>
              <a:t>Charges de personnel </a:t>
            </a:r>
            <a:r>
              <a:rPr lang="fr-FR" sz="2800" dirty="0"/>
              <a:t>( + 14 844,28 € soit + 1,16%)</a:t>
            </a:r>
            <a:endParaRPr lang="fr-FR" dirty="0"/>
          </a:p>
        </p:txBody>
      </p:sp>
      <p:sp>
        <p:nvSpPr>
          <p:cNvPr id="4" name="Espace réservé du contenu 3">
            <a:extLst>
              <a:ext uri="{FF2B5EF4-FFF2-40B4-BE49-F238E27FC236}">
                <a16:creationId xmlns:a16="http://schemas.microsoft.com/office/drawing/2014/main" id="{DEF89200-DE0B-4F5A-B6F7-D2972489FB08}"/>
              </a:ext>
            </a:extLst>
          </p:cNvPr>
          <p:cNvSpPr>
            <a:spLocks noGrp="1"/>
          </p:cNvSpPr>
          <p:nvPr>
            <p:ph sz="half" idx="2"/>
          </p:nvPr>
        </p:nvSpPr>
        <p:spPr/>
        <p:txBody>
          <a:bodyPr>
            <a:normAutofit/>
          </a:bodyPr>
          <a:lstStyle/>
          <a:p>
            <a:r>
              <a:rPr lang="fr-FR" sz="2000" dirty="0"/>
              <a:t>64111 rémunération principale    – 18 661€</a:t>
            </a:r>
          </a:p>
          <a:p>
            <a:r>
              <a:rPr lang="fr-FR" sz="2000" dirty="0"/>
              <a:t>64131 rémunération     + 53 399€</a:t>
            </a:r>
          </a:p>
          <a:p>
            <a:r>
              <a:rPr lang="fr-FR" sz="2000" dirty="0"/>
              <a:t>6417 apprentis  + 5 048€</a:t>
            </a:r>
          </a:p>
          <a:p>
            <a:r>
              <a:rPr lang="fr-FR" sz="2000" dirty="0"/>
              <a:t>164162 emploi avenir – 11 669€</a:t>
            </a:r>
          </a:p>
          <a:p>
            <a:r>
              <a:rPr lang="fr-FR" sz="2000" dirty="0"/>
              <a:t>64168 autres    - 13 933€</a:t>
            </a:r>
          </a:p>
          <a:p>
            <a:r>
              <a:rPr lang="fr-FR" sz="2000" dirty="0"/>
              <a:t>6451 cotis URSSAF  + 13 100€</a:t>
            </a:r>
          </a:p>
          <a:p>
            <a:r>
              <a:rPr lang="fr-FR" sz="2000" dirty="0"/>
              <a:t>6455 cotis assurance personnel – 22 770€</a:t>
            </a:r>
          </a:p>
        </p:txBody>
      </p:sp>
      <p:graphicFrame>
        <p:nvGraphicFramePr>
          <p:cNvPr id="5" name="Espace réservé du contenu 4">
            <a:extLst>
              <a:ext uri="{FF2B5EF4-FFF2-40B4-BE49-F238E27FC236}">
                <a16:creationId xmlns:a16="http://schemas.microsoft.com/office/drawing/2014/main" id="{612B91F1-CA18-45CE-85C6-61E9EB4B5BDE}"/>
              </a:ext>
            </a:extLst>
          </p:cNvPr>
          <p:cNvGraphicFramePr>
            <a:graphicFrameLocks noGrp="1"/>
          </p:cNvGraphicFramePr>
          <p:nvPr>
            <p:ph sz="half" idx="1"/>
            <p:extLst>
              <p:ext uri="{D42A27DB-BD31-4B8C-83A1-F6EECF244321}">
                <p14:modId xmlns:p14="http://schemas.microsoft.com/office/powerpoint/2010/main" val="225927638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03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Grand écran</PresentationFormat>
  <Paragraphs>685</Paragraphs>
  <Slides>65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65</vt:i4>
      </vt:variant>
    </vt:vector>
  </HeadingPairs>
  <TitlesOfParts>
    <vt:vector size="69" baseType="lpstr">
      <vt:lpstr>Arial</vt:lpstr>
      <vt:lpstr>Calibri</vt:lpstr>
      <vt:lpstr>Calibri Light</vt:lpstr>
      <vt:lpstr>Thème Office</vt:lpstr>
      <vt:lpstr>COMPTE DE GESTION2017 </vt:lpstr>
      <vt:lpstr>Présentation PowerPoint</vt:lpstr>
      <vt:lpstr>Adoption du compte de gestion 2017</vt:lpstr>
      <vt:lpstr>COMPTE ADMINISTRATIF2017 </vt:lpstr>
      <vt:lpstr>   Fonctionnement        Présentation générale</vt:lpstr>
      <vt:lpstr>Dépenses de fonctionnement (+ 65 123€ soit + 3%)</vt:lpstr>
      <vt:lpstr>     répartition </vt:lpstr>
      <vt:lpstr>Charges générales     + 31 801 ( + 6,38%)</vt:lpstr>
      <vt:lpstr>Charges de personnel ( + 14 844,28 € soit + 1,16%)</vt:lpstr>
      <vt:lpstr>Présentation PowerPoint</vt:lpstr>
      <vt:lpstr>  Cout de fonctionnement des services</vt:lpstr>
      <vt:lpstr>Autres charges de gestion courante ( + 24 748€ , +18,53%)</vt:lpstr>
      <vt:lpstr>Charges financières et exceptionnelle</vt:lpstr>
      <vt:lpstr>Recettes de fonctionnement ( + 55 095€ soit + 2,34%)</vt:lpstr>
      <vt:lpstr> Atténuation de charges   - 80 968,12€</vt:lpstr>
      <vt:lpstr> Produits des services     + 20 843,19€</vt:lpstr>
      <vt:lpstr> Impôts et taxes     + 16 848€</vt:lpstr>
      <vt:lpstr>Dotations et participations  + 12 512€</vt:lpstr>
      <vt:lpstr>    148 692€ de baisse depuis 2013 ( 45%)   /   perte cumulée de 359 782€ en 4 ans</vt:lpstr>
      <vt:lpstr>Autres produits de gestion courante</vt:lpstr>
      <vt:lpstr>Produits financiers et exceptionnels</vt:lpstr>
      <vt:lpstr>   Investissement          Présentation général</vt:lpstr>
      <vt:lpstr> Dépenses d’investissement   755 156,05€</vt:lpstr>
      <vt:lpstr> solde des opérations antérieures: 50 894,78€ </vt:lpstr>
      <vt:lpstr>  1 VOIRIE      330 644,57€ </vt:lpstr>
      <vt:lpstr>         3   BATIMENTS       94 409,30€</vt:lpstr>
      <vt:lpstr>  4  EQUIPEMENT    8 065,76€</vt:lpstr>
      <vt:lpstr> RAR dépenses:   215 188,6 €</vt:lpstr>
      <vt:lpstr>RECETTES D’INVESTISSEMENT : 718 837,05€</vt:lpstr>
      <vt:lpstr>Subventions           137 879,69€ </vt:lpstr>
      <vt:lpstr> RAR recettes  566 113,53€</vt:lpstr>
      <vt:lpstr>    La dette</vt:lpstr>
      <vt:lpstr>Présentation PowerPoint</vt:lpstr>
      <vt:lpstr>  ADOPTION du COMPTE     ADMINIDTRATIF 2017</vt:lpstr>
      <vt:lpstr>Présentation PowerPoint</vt:lpstr>
      <vt:lpstr>  ADOPTION  CA  2017</vt:lpstr>
      <vt:lpstr> AFFECTATION DU  RESULTAT       2017</vt:lpstr>
      <vt:lpstr>Présentation PowerPoint</vt:lpstr>
      <vt:lpstr>  Affectation de résultat 2017</vt:lpstr>
      <vt:lpstr> VOTE DES TAUX 2018</vt:lpstr>
      <vt:lpstr>Comme chaque année lors de l’adoption du budget il est nécessaire de voter les taux communaux pour les trois taxes.  Malgré les baisses des Dotations il est proposé au conseil municipal de maintenir les taux communaux en vigueur et donc de fixer pour l’année 2018 les taux comme suit:</vt:lpstr>
      <vt:lpstr>BUDGET PRIMITIF  2018</vt:lpstr>
      <vt:lpstr>   Equilibre général du BP 2018      un budget total de  4 893 837,42€</vt:lpstr>
      <vt:lpstr>Présentation PowerPoint</vt:lpstr>
      <vt:lpstr>Présentation PowerPoint</vt:lpstr>
      <vt:lpstr>   Inscriptions sur ces deux chapitres</vt:lpstr>
      <vt:lpstr>Présentation PowerPoint</vt:lpstr>
      <vt:lpstr>   Charges de personnel       </vt:lpstr>
      <vt:lpstr>  Charges financières :  160 000€</vt:lpstr>
      <vt:lpstr>Présentation PowerPoint</vt:lpstr>
      <vt:lpstr>   Les recettes 2018</vt:lpstr>
      <vt:lpstr>  recettes 2018 </vt:lpstr>
      <vt:lpstr>Présentation PowerPoint</vt:lpstr>
      <vt:lpstr> 2018 La section d’ Investissement     2 060 369,06€</vt:lpstr>
      <vt:lpstr>Dépenses d’investissement   1 462 740,43€</vt:lpstr>
      <vt:lpstr> Dépenses d’Equipements 1 196 740,43€ </vt:lpstr>
      <vt:lpstr>  1   VOIRIE       258 425,80 </vt:lpstr>
      <vt:lpstr> 2 URBANISME  9 000€</vt:lpstr>
      <vt:lpstr>  3 BATIMENTS       863 240€ </vt:lpstr>
      <vt:lpstr> 4    EQUIPEMENTS     61 074€ </vt:lpstr>
      <vt:lpstr>  Les Recettes 1 493 985,53</vt:lpstr>
      <vt:lpstr>   subventions   410 024,48€</vt:lpstr>
      <vt:lpstr> Adoption du Budget primitif       2018</vt:lpstr>
      <vt:lpstr>Présentation PowerPoint</vt:lpstr>
      <vt:lpstr>  ADOPTION DU BP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Jeannin</dc:creator>
  <cp:lastModifiedBy>Dominique Jeannin</cp:lastModifiedBy>
  <cp:revision>130</cp:revision>
  <dcterms:created xsi:type="dcterms:W3CDTF">2018-03-02T21:34:42Z</dcterms:created>
  <dcterms:modified xsi:type="dcterms:W3CDTF">2019-01-30T15:33:35Z</dcterms:modified>
</cp:coreProperties>
</file>