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6" r:id="rId3"/>
    <p:sldId id="256" r:id="rId4"/>
    <p:sldId id="265" r:id="rId5"/>
    <p:sldId id="300" r:id="rId6"/>
    <p:sldId id="257" r:id="rId7"/>
    <p:sldId id="258" r:id="rId8"/>
    <p:sldId id="259" r:id="rId9"/>
    <p:sldId id="260" r:id="rId10"/>
    <p:sldId id="271" r:id="rId11"/>
    <p:sldId id="261" r:id="rId12"/>
    <p:sldId id="308" r:id="rId13"/>
    <p:sldId id="270" r:id="rId14"/>
    <p:sldId id="262" r:id="rId15"/>
    <p:sldId id="272" r:id="rId16"/>
    <p:sldId id="263" r:id="rId17"/>
    <p:sldId id="274" r:id="rId18"/>
    <p:sldId id="275" r:id="rId19"/>
    <p:sldId id="276" r:id="rId20"/>
    <p:sldId id="277" r:id="rId21"/>
    <p:sldId id="283" r:id="rId22"/>
    <p:sldId id="280" r:id="rId23"/>
    <p:sldId id="279" r:id="rId24"/>
    <p:sldId id="284" r:id="rId25"/>
    <p:sldId id="298" r:id="rId26"/>
    <p:sldId id="297" r:id="rId27"/>
    <p:sldId id="301" r:id="rId28"/>
    <p:sldId id="303" r:id="rId29"/>
    <p:sldId id="302" r:id="rId30"/>
    <p:sldId id="286" r:id="rId31"/>
    <p:sldId id="289" r:id="rId32"/>
    <p:sldId id="290" r:id="rId33"/>
    <p:sldId id="292" r:id="rId34"/>
    <p:sldId id="304" r:id="rId35"/>
    <p:sldId id="305" r:id="rId36"/>
    <p:sldId id="339" r:id="rId37"/>
    <p:sldId id="293" r:id="rId38"/>
    <p:sldId id="337" r:id="rId39"/>
    <p:sldId id="338" r:id="rId40"/>
    <p:sldId id="309" r:id="rId41"/>
    <p:sldId id="310" r:id="rId42"/>
    <p:sldId id="318" r:id="rId43"/>
    <p:sldId id="311" r:id="rId44"/>
    <p:sldId id="312" r:id="rId45"/>
    <p:sldId id="313" r:id="rId46"/>
    <p:sldId id="314" r:id="rId47"/>
    <p:sldId id="336" r:id="rId48"/>
    <p:sldId id="315" r:id="rId49"/>
    <p:sldId id="316" r:id="rId50"/>
    <p:sldId id="319" r:id="rId51"/>
    <p:sldId id="317" r:id="rId52"/>
    <p:sldId id="320" r:id="rId53"/>
    <p:sldId id="321" r:id="rId54"/>
    <p:sldId id="322" r:id="rId55"/>
    <p:sldId id="323" r:id="rId56"/>
    <p:sldId id="324" r:id="rId57"/>
    <p:sldId id="327" r:id="rId58"/>
    <p:sldId id="331" r:id="rId59"/>
    <p:sldId id="328" r:id="rId60"/>
    <p:sldId id="329" r:id="rId61"/>
    <p:sldId id="330" r:id="rId62"/>
    <p:sldId id="332" r:id="rId63"/>
    <p:sldId id="333" r:id="rId64"/>
    <p:sldId id="340" r:id="rId65"/>
    <p:sldId id="334" r:id="rId66"/>
    <p:sldId id="341" r:id="rId6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Feuil1!$F$2</c:f>
              <c:strCache>
                <c:ptCount val="1"/>
                <c:pt idx="0">
                  <c:v>Dépenses réelles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1D-4CC4-A6F8-EBC73D02C4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Feuil1!$G$1:$H$1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Feuil1!$G$2:$H$2</c:f>
              <c:numCache>
                <c:formatCode>#,##0.00\ "€"</c:formatCode>
                <c:ptCount val="2"/>
                <c:pt idx="0">
                  <c:v>2087659.83</c:v>
                </c:pt>
                <c:pt idx="1">
                  <c:v>2049740.02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D-4CC4-A6F8-EBC73D02C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427984"/>
        <c:axId val="470431264"/>
      </c:barChart>
      <c:catAx>
        <c:axId val="47042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0431264"/>
        <c:crosses val="autoZero"/>
        <c:auto val="1"/>
        <c:lblAlgn val="ctr"/>
        <c:lblOffset val="100"/>
        <c:noMultiLvlLbl val="0"/>
      </c:catAx>
      <c:valAx>
        <c:axId val="470431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crossAx val="47042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Répartition</a:t>
            </a:r>
            <a:r>
              <a:rPr lang="en-US" sz="1600" dirty="0"/>
              <a:t> des 2 345 815,53 € de </a:t>
            </a:r>
            <a:r>
              <a:rPr lang="en-US" sz="1600" dirty="0" err="1"/>
              <a:t>recettes</a:t>
            </a:r>
            <a:r>
              <a:rPr lang="en-US" sz="1600" dirty="0"/>
              <a:t> 2016</a:t>
            </a:r>
          </a:p>
        </c:rich>
      </c:tx>
      <c:layout>
        <c:manualLayout>
          <c:xMode val="edge"/>
          <c:yMode val="edge"/>
          <c:x val="0.7451834629156906"/>
          <c:y val="2.7493168844394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862129283801909E-2"/>
          <c:y val="0.1267462917080881"/>
          <c:w val="0.92674368327388545"/>
          <c:h val="0.70139125021396886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A1-45C5-970E-5C8C2A0ED9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A1-45C5-970E-5C8C2A0ED9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0A1-45C5-970E-5C8C2A0ED9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0A1-45C5-970E-5C8C2A0ED9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0A1-45C5-970E-5C8C2A0ED9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0A1-45C5-970E-5C8C2A0ED9E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0A1-45C5-970E-5C8C2A0ED9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Feuil3!$B$3:$B$9</c:f>
              <c:strCache>
                <c:ptCount val="7"/>
                <c:pt idx="0">
                  <c:v>attenuation charges</c:v>
                </c:pt>
                <c:pt idx="1">
                  <c:v>produits des services 9,09%</c:v>
                </c:pt>
                <c:pt idx="2">
                  <c:v>Impots et taxes 62,22%</c:v>
                </c:pt>
                <c:pt idx="3">
                  <c:v>Dotations et participations 23,26%</c:v>
                </c:pt>
                <c:pt idx="4">
                  <c:v>autres produits de gestion courante</c:v>
                </c:pt>
                <c:pt idx="5">
                  <c:v>produits financiers</c:v>
                </c:pt>
                <c:pt idx="6">
                  <c:v>Produits exceptionnels</c:v>
                </c:pt>
              </c:strCache>
            </c:strRef>
          </c:cat>
          <c:val>
            <c:numRef>
              <c:f>Feuil3!$C$3:$C$9</c:f>
              <c:numCache>
                <c:formatCode>#,##0.00\ "€"</c:formatCode>
                <c:ptCount val="7"/>
                <c:pt idx="0">
                  <c:v>104006.01</c:v>
                </c:pt>
                <c:pt idx="1">
                  <c:v>213236.3</c:v>
                </c:pt>
                <c:pt idx="2">
                  <c:v>1459555.76</c:v>
                </c:pt>
                <c:pt idx="3">
                  <c:v>545546.59</c:v>
                </c:pt>
                <c:pt idx="4">
                  <c:v>14382.42</c:v>
                </c:pt>
                <c:pt idx="5">
                  <c:v>2.2799999999999998</c:v>
                </c:pt>
                <c:pt idx="6">
                  <c:v>9086.17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0A1-45C5-970E-5C8C2A0E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atténuations de charges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2.4509803921568627E-3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99-44F8-887B-F3462F6ED60F}"/>
                </c:ext>
              </c:extLst>
            </c:dLbl>
            <c:dLbl>
              <c:idx val="8"/>
              <c:layout>
                <c:manualLayout>
                  <c:x val="0"/>
                  <c:y val="-3.502370994852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99-44F8-887B-F3462F6ED60F}"/>
                </c:ext>
              </c:extLst>
            </c:dLbl>
            <c:dLbl>
              <c:idx val="9"/>
              <c:layout>
                <c:manualLayout>
                  <c:x val="-0.1225490196078432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99-44F8-887B-F3462F6ED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Feuil1!$B$2:$M$2</c:f>
              <c:numCache>
                <c:formatCode>#,##0\ "€"</c:formatCode>
                <c:ptCount val="12"/>
                <c:pt idx="0">
                  <c:v>7527</c:v>
                </c:pt>
                <c:pt idx="1">
                  <c:v>40408</c:v>
                </c:pt>
                <c:pt idx="2">
                  <c:v>35652</c:v>
                </c:pt>
                <c:pt idx="3">
                  <c:v>12362</c:v>
                </c:pt>
                <c:pt idx="4">
                  <c:v>37040</c:v>
                </c:pt>
                <c:pt idx="5">
                  <c:v>86666</c:v>
                </c:pt>
                <c:pt idx="6">
                  <c:v>44510.400000000001</c:v>
                </c:pt>
                <c:pt idx="7">
                  <c:v>47377.79</c:v>
                </c:pt>
                <c:pt idx="8">
                  <c:v>55253</c:v>
                </c:pt>
                <c:pt idx="9">
                  <c:v>108331.02</c:v>
                </c:pt>
                <c:pt idx="10">
                  <c:v>108778.47</c:v>
                </c:pt>
                <c:pt idx="11">
                  <c:v>104006.01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9-44F8-887B-F3462F6ED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951040"/>
        <c:axId val="480950712"/>
      </c:barChart>
      <c:catAx>
        <c:axId val="48095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0950712"/>
        <c:crosses val="autoZero"/>
        <c:auto val="1"/>
        <c:lblAlgn val="ctr"/>
        <c:lblOffset val="100"/>
        <c:noMultiLvlLbl val="0"/>
      </c:catAx>
      <c:valAx>
        <c:axId val="480950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crossAx val="4809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Feuil3!$B$2</c:f>
              <c:strCache>
                <c:ptCount val="1"/>
                <c:pt idx="0">
                  <c:v>periscolaire et enfance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Feuil3!$C$1:$N$1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Feuil3!$C$2:$N$2</c:f>
              <c:numCache>
                <c:formatCode>General</c:formatCode>
                <c:ptCount val="12"/>
                <c:pt idx="0">
                  <c:v>132080</c:v>
                </c:pt>
                <c:pt idx="1">
                  <c:v>149560.38</c:v>
                </c:pt>
                <c:pt idx="2">
                  <c:v>174548.05</c:v>
                </c:pt>
                <c:pt idx="3">
                  <c:v>168624.31</c:v>
                </c:pt>
                <c:pt idx="4">
                  <c:v>171200.68</c:v>
                </c:pt>
                <c:pt idx="5">
                  <c:v>174658.47999999998</c:v>
                </c:pt>
                <c:pt idx="6">
                  <c:v>175533.51</c:v>
                </c:pt>
                <c:pt idx="7">
                  <c:v>177366.41999999998</c:v>
                </c:pt>
                <c:pt idx="8">
                  <c:v>165873.02000000002</c:v>
                </c:pt>
                <c:pt idx="9">
                  <c:v>181121.6</c:v>
                </c:pt>
                <c:pt idx="10">
                  <c:v>192522.32</c:v>
                </c:pt>
                <c:pt idx="11">
                  <c:v>188948.31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4-4FEE-B301-DA79E006D681}"/>
            </c:ext>
          </c:extLst>
        </c:ser>
        <c:ser>
          <c:idx val="1"/>
          <c:order val="1"/>
          <c:tx>
            <c:strRef>
              <c:f>Feuil3!$B$3</c:f>
              <c:strCache>
                <c:ptCount val="1"/>
                <c:pt idx="0">
                  <c:v>produits des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Feuil3!$C$1:$N$1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Feuil3!$C$3:$N$3</c:f>
              <c:numCache>
                <c:formatCode>#,##0.00\ "€"</c:formatCode>
                <c:ptCount val="12"/>
                <c:pt idx="0">
                  <c:v>155692</c:v>
                </c:pt>
                <c:pt idx="1">
                  <c:v>172021.8</c:v>
                </c:pt>
                <c:pt idx="2">
                  <c:v>208049.40999999997</c:v>
                </c:pt>
                <c:pt idx="3">
                  <c:v>196700.25000000003</c:v>
                </c:pt>
                <c:pt idx="4">
                  <c:v>212069.53</c:v>
                </c:pt>
                <c:pt idx="5">
                  <c:v>222052.52999999997</c:v>
                </c:pt>
                <c:pt idx="6">
                  <c:v>244210.09</c:v>
                </c:pt>
                <c:pt idx="7">
                  <c:v>241568.65000000002</c:v>
                </c:pt>
                <c:pt idx="8">
                  <c:v>205085.22999999998</c:v>
                </c:pt>
                <c:pt idx="9">
                  <c:v>240088.24000000002</c:v>
                </c:pt>
                <c:pt idx="10">
                  <c:v>223504.88999999998</c:v>
                </c:pt>
                <c:pt idx="11" formatCode="General">
                  <c:v>213236.3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4-4FEE-B301-DA79E006D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6391192"/>
        <c:axId val="466393160"/>
      </c:barChart>
      <c:catAx>
        <c:axId val="46639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6393160"/>
        <c:crosses val="autoZero"/>
        <c:auto val="1"/>
        <c:lblAlgn val="ctr"/>
        <c:lblOffset val="100"/>
        <c:noMultiLvlLbl val="0"/>
      </c:catAx>
      <c:valAx>
        <c:axId val="466393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639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impôts et taxes / impôts</a:t>
            </a:r>
            <a:r>
              <a:rPr lang="fr-FR" baseline="0" dirty="0"/>
              <a:t> locaux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Feuil3!$B$2</c:f>
              <c:strCache>
                <c:ptCount val="1"/>
                <c:pt idx="0">
                  <c:v>Impots et taxes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28-4AB0-B365-5F03B894C4A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28-4AB0-B365-5F03B894C4AD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28-4AB0-B365-5F03B894C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Feuil3!$C$1:$N$1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Feuil3!$C$2:$N$2</c:f>
              <c:numCache>
                <c:formatCode>General</c:formatCode>
                <c:ptCount val="12"/>
                <c:pt idx="0">
                  <c:v>1021224</c:v>
                </c:pt>
                <c:pt idx="1">
                  <c:v>1047764.8100000002</c:v>
                </c:pt>
                <c:pt idx="2">
                  <c:v>1107961.01</c:v>
                </c:pt>
                <c:pt idx="3">
                  <c:v>1188297.1800000002</c:v>
                </c:pt>
                <c:pt idx="4">
                  <c:v>1166367.1599999999</c:v>
                </c:pt>
                <c:pt idx="5">
                  <c:v>1183694.2600000002</c:v>
                </c:pt>
                <c:pt idx="6">
                  <c:v>1234963.1299999999</c:v>
                </c:pt>
                <c:pt idx="7" formatCode="0.00">
                  <c:v>1233094.71</c:v>
                </c:pt>
                <c:pt idx="8">
                  <c:v>1306363.5599999998</c:v>
                </c:pt>
                <c:pt idx="9">
                  <c:v>1317576.6100000001</c:v>
                </c:pt>
                <c:pt idx="10">
                  <c:v>1367627.0999999999</c:v>
                </c:pt>
                <c:pt idx="11">
                  <c:v>1459555.76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8-4AB0-B365-5F03B894C4AD}"/>
            </c:ext>
          </c:extLst>
        </c:ser>
        <c:ser>
          <c:idx val="1"/>
          <c:order val="1"/>
          <c:tx>
            <c:strRef>
              <c:f>Feuil3!$B$3</c:f>
              <c:strCache>
                <c:ptCount val="1"/>
                <c:pt idx="0">
                  <c:v>contributions directes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28-4AB0-B365-5F03B894C4A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28-4AB0-B365-5F03B894C4AD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28-4AB0-B365-5F03B894C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Feuil3!$C$1:$N$1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Feuil3!$C$3:$N$3</c:f>
              <c:numCache>
                <c:formatCode>#,##0.00\ _€</c:formatCode>
                <c:ptCount val="12"/>
                <c:pt idx="0">
                  <c:v>874152</c:v>
                </c:pt>
                <c:pt idx="1">
                  <c:v>908156</c:v>
                </c:pt>
                <c:pt idx="2">
                  <c:v>939817</c:v>
                </c:pt>
                <c:pt idx="3">
                  <c:v>977350</c:v>
                </c:pt>
                <c:pt idx="4">
                  <c:v>1001742</c:v>
                </c:pt>
                <c:pt idx="5">
                  <c:v>1030553</c:v>
                </c:pt>
                <c:pt idx="6">
                  <c:v>1054982</c:v>
                </c:pt>
                <c:pt idx="7">
                  <c:v>1083994</c:v>
                </c:pt>
                <c:pt idx="8">
                  <c:v>1119860</c:v>
                </c:pt>
                <c:pt idx="9">
                  <c:v>1141382</c:v>
                </c:pt>
                <c:pt idx="10">
                  <c:v>1195039</c:v>
                </c:pt>
                <c:pt idx="11">
                  <c:v>1213640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28-4AB0-B365-5F03B894C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421384"/>
        <c:axId val="459425320"/>
      </c:barChart>
      <c:catAx>
        <c:axId val="4594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9425320"/>
        <c:crosses val="autoZero"/>
        <c:auto val="1"/>
        <c:lblAlgn val="ctr"/>
        <c:lblOffset val="100"/>
        <c:noMultiLvlLbl val="0"/>
      </c:catAx>
      <c:valAx>
        <c:axId val="459425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942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Dotations / DGF / CAF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Feuil3!$B$2</c:f>
              <c:strCache>
                <c:ptCount val="1"/>
                <c:pt idx="0">
                  <c:v>Dotations et participations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Feuil3!$C$1:$N$1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Feuil3!$C$2:$N$2</c:f>
              <c:numCache>
                <c:formatCode>#,##0.00\ "€"</c:formatCode>
                <c:ptCount val="12"/>
                <c:pt idx="0">
                  <c:v>513127</c:v>
                </c:pt>
                <c:pt idx="1">
                  <c:v>849410.7899999998</c:v>
                </c:pt>
                <c:pt idx="2">
                  <c:v>741699.62999999989</c:v>
                </c:pt>
                <c:pt idx="3">
                  <c:v>708366.49</c:v>
                </c:pt>
                <c:pt idx="4">
                  <c:v>662554.78</c:v>
                </c:pt>
                <c:pt idx="5">
                  <c:v>650866.1</c:v>
                </c:pt>
                <c:pt idx="6">
                  <c:v>657058.17000000004</c:v>
                </c:pt>
                <c:pt idx="7">
                  <c:v>656055.24</c:v>
                </c:pt>
                <c:pt idx="8">
                  <c:v>632307.68000000005</c:v>
                </c:pt>
                <c:pt idx="9">
                  <c:v>597888.66</c:v>
                </c:pt>
                <c:pt idx="10">
                  <c:v>641205.27</c:v>
                </c:pt>
                <c:pt idx="11">
                  <c:v>545546.59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3-4B94-A315-B2BAA531AD8A}"/>
            </c:ext>
          </c:extLst>
        </c:ser>
        <c:ser>
          <c:idx val="1"/>
          <c:order val="1"/>
          <c:tx>
            <c:strRef>
              <c:f>Feuil3!$B$3</c:f>
              <c:strCache>
                <c:ptCount val="1"/>
                <c:pt idx="0">
                  <c:v>dotation forfaitaire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3.3583693307646399E-2"/>
                  <c:y val="-3.3892186297654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33661815894927E-2"/>
                      <c:h val="4.35924821166008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E3-4B94-A315-B2BAA531AD8A}"/>
                </c:ext>
              </c:extLst>
            </c:dLbl>
            <c:dLbl>
              <c:idx val="9"/>
              <c:layout>
                <c:manualLayout>
                  <c:x val="2.8785982359897121E-2"/>
                  <c:y val="-7.0121955147347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E3-4B94-A315-B2BAA531AD8A}"/>
                </c:ext>
              </c:extLst>
            </c:dLbl>
            <c:dLbl>
              <c:idx val="10"/>
              <c:layout>
                <c:manualLayout>
                  <c:x val="3.1184814223221884E-2"/>
                  <c:y val="-2.3373985049115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E3-4B94-A315-B2BAA531AD8A}"/>
                </c:ext>
              </c:extLst>
            </c:dLbl>
            <c:dLbl>
              <c:idx val="11"/>
              <c:layout>
                <c:manualLayout>
                  <c:x val="1.1994159316623801E-2"/>
                  <c:y val="-9.349594019646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E3-4B94-A315-B2BAA531A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Feuil3!$C$1:$N$1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Feuil3!$C$3:$N$3</c:f>
              <c:numCache>
                <c:formatCode>#,##0.00\ "€"</c:formatCode>
                <c:ptCount val="12"/>
                <c:pt idx="0">
                  <c:v>276470</c:v>
                </c:pt>
                <c:pt idx="1">
                  <c:v>342328</c:v>
                </c:pt>
                <c:pt idx="2">
                  <c:v>348057</c:v>
                </c:pt>
                <c:pt idx="3">
                  <c:v>347349</c:v>
                </c:pt>
                <c:pt idx="4">
                  <c:v>326282</c:v>
                </c:pt>
                <c:pt idx="5">
                  <c:v>331213</c:v>
                </c:pt>
                <c:pt idx="6">
                  <c:v>332875</c:v>
                </c:pt>
                <c:pt idx="7">
                  <c:v>338511</c:v>
                </c:pt>
                <c:pt idx="8">
                  <c:v>329379</c:v>
                </c:pt>
                <c:pt idx="9">
                  <c:v>307621</c:v>
                </c:pt>
                <c:pt idx="10">
                  <c:v>260016</c:v>
                </c:pt>
                <c:pt idx="11">
                  <c:v>209410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E3-4B94-A315-B2BAA531AD8A}"/>
            </c:ext>
          </c:extLst>
        </c:ser>
        <c:ser>
          <c:idx val="2"/>
          <c:order val="2"/>
          <c:tx>
            <c:strRef>
              <c:f>Feuil3!$B$4</c:f>
              <c:strCache>
                <c:ptCount val="1"/>
                <c:pt idx="0">
                  <c:v>autres organismes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Feuil3!$C$1:$N$1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Feuil3!$C$4:$N$4</c:f>
              <c:numCache>
                <c:formatCode>General</c:formatCode>
                <c:ptCount val="12"/>
                <c:pt idx="0">
                  <c:v>120776</c:v>
                </c:pt>
                <c:pt idx="1">
                  <c:v>242718.07999999999</c:v>
                </c:pt>
                <c:pt idx="2">
                  <c:v>245452.96</c:v>
                </c:pt>
                <c:pt idx="3">
                  <c:v>207208.54</c:v>
                </c:pt>
                <c:pt idx="4">
                  <c:v>202981.58</c:v>
                </c:pt>
                <c:pt idx="5">
                  <c:v>191095.61</c:v>
                </c:pt>
                <c:pt idx="6">
                  <c:v>195243.73</c:v>
                </c:pt>
                <c:pt idx="7">
                  <c:v>180799.53</c:v>
                </c:pt>
                <c:pt idx="8">
                  <c:v>175270.2</c:v>
                </c:pt>
                <c:pt idx="9">
                  <c:v>176686.23</c:v>
                </c:pt>
                <c:pt idx="10">
                  <c:v>198467</c:v>
                </c:pt>
                <c:pt idx="11">
                  <c:v>208986.54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E3-4B94-A315-B2BAA531A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6752712"/>
        <c:axId val="526751728"/>
      </c:barChart>
      <c:catAx>
        <c:axId val="52675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6751728"/>
        <c:crosses val="autoZero"/>
        <c:auto val="1"/>
        <c:lblAlgn val="ctr"/>
        <c:lblOffset val="100"/>
        <c:noMultiLvlLbl val="0"/>
      </c:catAx>
      <c:valAx>
        <c:axId val="526751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crossAx val="52675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8114610673667"/>
          <c:y val="7.407407407407407E-2"/>
          <c:w val="0.81497440944881894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E1-41B6-9405-88C2A98D77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inve!$C$18:$C$19</c:f>
              <c:strCache>
                <c:ptCount val="2"/>
                <c:pt idx="0">
                  <c:v>dépenses</c:v>
                </c:pt>
                <c:pt idx="1">
                  <c:v>recettes</c:v>
                </c:pt>
              </c:strCache>
            </c:strRef>
          </c:cat>
          <c:val>
            <c:numRef>
              <c:f>inve!$D$18:$D$19</c:f>
              <c:numCache>
                <c:formatCode>#,##0.00</c:formatCode>
                <c:ptCount val="2"/>
                <c:pt idx="0">
                  <c:v>677843.48</c:v>
                </c:pt>
                <c:pt idx="1">
                  <c:v>397607.7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E1-41B6-9405-88C2A98D7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631648"/>
        <c:axId val="405631320"/>
      </c:barChart>
      <c:catAx>
        <c:axId val="4056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5631320"/>
        <c:crosses val="autoZero"/>
        <c:auto val="1"/>
        <c:lblAlgn val="ctr"/>
        <c:lblOffset val="100"/>
        <c:noMultiLvlLbl val="0"/>
      </c:catAx>
      <c:valAx>
        <c:axId val="405631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056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70-4D68-BA68-7BCBEC6E4C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70-4D68-BA68-7BCBEC6E4C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70-4D68-BA68-7BCBEC6E4C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70-4D68-BA68-7BCBEC6E4C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470-4D68-BA68-7BCBEC6E4C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470-4D68-BA68-7BCBEC6E4C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fonct!$E$2:$E$7</c:f>
              <c:strCache>
                <c:ptCount val="6"/>
                <c:pt idx="0">
                  <c:v>C générale</c:v>
                </c:pt>
                <c:pt idx="1">
                  <c:v>C de Personnel</c:v>
                </c:pt>
                <c:pt idx="2">
                  <c:v>Gestion courante</c:v>
                </c:pt>
                <c:pt idx="3">
                  <c:v>attenuation de produits</c:v>
                </c:pt>
                <c:pt idx="4">
                  <c:v>C Financieres</c:v>
                </c:pt>
                <c:pt idx="5">
                  <c:v>C exceptionnelles</c:v>
                </c:pt>
              </c:strCache>
            </c:strRef>
          </c:cat>
          <c:val>
            <c:numRef>
              <c:f>fonct!$F$2:$F$7</c:f>
              <c:numCache>
                <c:formatCode>General</c:formatCode>
                <c:ptCount val="6"/>
                <c:pt idx="0">
                  <c:v>498157.16</c:v>
                </c:pt>
                <c:pt idx="1">
                  <c:v>1269951.93</c:v>
                </c:pt>
                <c:pt idx="2">
                  <c:v>133493.46</c:v>
                </c:pt>
                <c:pt idx="3">
                  <c:v>3322</c:v>
                </c:pt>
                <c:pt idx="4">
                  <c:v>144813.07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70-4D68-BA68-7BCBEC6E4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Feuil2!$B$10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365442197403894E-2"/>
                  <c:y val="-3.8865869904563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2F-4A52-89CB-E6E46DD68DFA}"/>
                </c:ext>
              </c:extLst>
            </c:dLbl>
            <c:dLbl>
              <c:idx val="1"/>
              <c:layout>
                <c:manualLayout>
                  <c:x val="-1.5934282644958324E-2"/>
                  <c:y val="-3.88658699045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2F-4A52-89CB-E6E46DD68DFA}"/>
                </c:ext>
              </c:extLst>
            </c:dLbl>
            <c:dLbl>
              <c:idx val="2"/>
              <c:layout>
                <c:manualLayout>
                  <c:x val="-5.6908152303422437E-3"/>
                  <c:y val="-3.5876187604212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2F-4A52-89CB-E6E46DD68DFA}"/>
                </c:ext>
              </c:extLst>
            </c:dLbl>
            <c:dLbl>
              <c:idx val="4"/>
              <c:layout>
                <c:manualLayout>
                  <c:x val="-2.351313969571231E-2"/>
                  <c:y val="-1.36518771331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2F-4A52-89CB-E6E46DD68DFA}"/>
                </c:ext>
              </c:extLst>
            </c:dLbl>
            <c:dLbl>
              <c:idx val="5"/>
              <c:layout>
                <c:manualLayout>
                  <c:x val="-5.5325034578147629E-3"/>
                  <c:y val="-3.185437997724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2F-4A52-89CB-E6E46DD68D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Feuil2!$A$11:$A$16</c:f>
              <c:strCache>
                <c:ptCount val="6"/>
                <c:pt idx="0">
                  <c:v>C générale </c:v>
                </c:pt>
                <c:pt idx="1">
                  <c:v>C de Personnel </c:v>
                </c:pt>
                <c:pt idx="2">
                  <c:v>Gestion courante</c:v>
                </c:pt>
                <c:pt idx="3">
                  <c:v>attenuation de produits</c:v>
                </c:pt>
                <c:pt idx="4">
                  <c:v>C Financieres</c:v>
                </c:pt>
                <c:pt idx="5">
                  <c:v>C exceptionnelles</c:v>
                </c:pt>
              </c:strCache>
            </c:strRef>
          </c:cat>
          <c:val>
            <c:numRef>
              <c:f>Feuil2!$B$11:$B$16</c:f>
              <c:numCache>
                <c:formatCode>0.00%</c:formatCode>
                <c:ptCount val="6"/>
                <c:pt idx="0">
                  <c:v>0.24395487841522531</c:v>
                </c:pt>
                <c:pt idx="1">
                  <c:v>0.61630579920676065</c:v>
                </c:pt>
                <c:pt idx="2">
                  <c:v>6.4474694615357903E-2</c:v>
                </c:pt>
                <c:pt idx="3">
                  <c:v>0</c:v>
                </c:pt>
                <c:pt idx="4">
                  <c:v>7.3249725746746777E-2</c:v>
                </c:pt>
                <c:pt idx="5">
                  <c:v>2.0149020159093639E-3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2F-4A52-89CB-E6E46DD68DFA}"/>
            </c:ext>
          </c:extLst>
        </c:ser>
        <c:ser>
          <c:idx val="1"/>
          <c:order val="1"/>
          <c:tx>
            <c:strRef>
              <c:f>Feuil2!$C$10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4359678069287E-2"/>
                  <c:y val="-4.0955631399317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2F-4A52-89CB-E6E46DD68DFA}"/>
                </c:ext>
              </c:extLst>
            </c:dLbl>
            <c:dLbl>
              <c:idx val="1"/>
              <c:layout>
                <c:manualLayout>
                  <c:x val="5.80720092915214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2F-4A52-89CB-E6E46DD68DFA}"/>
                </c:ext>
              </c:extLst>
            </c:dLbl>
            <c:dLbl>
              <c:idx val="2"/>
              <c:layout>
                <c:manualLayout>
                  <c:x val="3.484320557491289E-2"/>
                  <c:y val="-1.365187713310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2F-4A52-89CB-E6E46DD68DFA}"/>
                </c:ext>
              </c:extLst>
            </c:dLbl>
            <c:dLbl>
              <c:idx val="3"/>
              <c:layout>
                <c:manualLayout>
                  <c:x val="1.0243467414616039E-2"/>
                  <c:y val="-3.88658699045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2F-4A52-89CB-E6E46DD68DFA}"/>
                </c:ext>
              </c:extLst>
            </c:dLbl>
            <c:dLbl>
              <c:idx val="4"/>
              <c:layout>
                <c:manualLayout>
                  <c:x val="3.0428769017980636E-2"/>
                  <c:y val="-1.820250284414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2F-4A52-89CB-E6E46DD68DFA}"/>
                </c:ext>
              </c:extLst>
            </c:dLbl>
            <c:dLbl>
              <c:idx val="5"/>
              <c:layout>
                <c:manualLayout>
                  <c:x val="2.4896265560166077E-2"/>
                  <c:y val="-1.36518771331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2F-4A52-89CB-E6E46DD68D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Feuil2!$A$11:$A$16</c:f>
              <c:strCache>
                <c:ptCount val="6"/>
                <c:pt idx="0">
                  <c:v>C générale </c:v>
                </c:pt>
                <c:pt idx="1">
                  <c:v>C de Personnel </c:v>
                </c:pt>
                <c:pt idx="2">
                  <c:v>Gestion courante</c:v>
                </c:pt>
                <c:pt idx="3">
                  <c:v>attenuation de produits</c:v>
                </c:pt>
                <c:pt idx="4">
                  <c:v>C Financieres</c:v>
                </c:pt>
                <c:pt idx="5">
                  <c:v>C exceptionnelles</c:v>
                </c:pt>
              </c:strCache>
            </c:strRef>
          </c:cat>
          <c:val>
            <c:numRef>
              <c:f>Feuil2!$C$11:$C$16</c:f>
              <c:numCache>
                <c:formatCode>0.00%</c:formatCode>
                <c:ptCount val="6"/>
                <c:pt idx="0">
                  <c:v>0.24303431417609733</c:v>
                </c:pt>
                <c:pt idx="1">
                  <c:v>0.61956731956670297</c:v>
                </c:pt>
                <c:pt idx="2">
                  <c:v>6.5127020352561599E-2</c:v>
                </c:pt>
                <c:pt idx="3">
                  <c:v>1.6206933404168985E-3</c:v>
                </c:pt>
                <c:pt idx="4">
                  <c:v>7.0649481684023532E-2</c:v>
                </c:pt>
                <c:pt idx="5">
                  <c:v>1.1708801977725937E-6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2F-4A52-89CB-E6E46DD68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3730760"/>
        <c:axId val="473737320"/>
        <c:axId val="0"/>
      </c:bar3DChart>
      <c:catAx>
        <c:axId val="47373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3737320"/>
        <c:crosses val="autoZero"/>
        <c:auto val="1"/>
        <c:lblAlgn val="ctr"/>
        <c:lblOffset val="100"/>
        <c:noMultiLvlLbl val="0"/>
      </c:catAx>
      <c:valAx>
        <c:axId val="473737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7373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  générales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Feuil1!$B$2:$M$2</c:f>
              <c:numCache>
                <c:formatCode>#,##0\ "€"</c:formatCode>
                <c:ptCount val="12"/>
                <c:pt idx="0">
                  <c:v>404823</c:v>
                </c:pt>
                <c:pt idx="1">
                  <c:v>520482</c:v>
                </c:pt>
                <c:pt idx="2">
                  <c:v>646784</c:v>
                </c:pt>
                <c:pt idx="3">
                  <c:v>550996</c:v>
                </c:pt>
                <c:pt idx="4">
                  <c:v>519032</c:v>
                </c:pt>
                <c:pt idx="5">
                  <c:v>514272</c:v>
                </c:pt>
                <c:pt idx="6">
                  <c:v>527250</c:v>
                </c:pt>
                <c:pt idx="7">
                  <c:v>542859.52000000002</c:v>
                </c:pt>
                <c:pt idx="8">
                  <c:v>545202.16</c:v>
                </c:pt>
                <c:pt idx="9">
                  <c:v>541760.72</c:v>
                </c:pt>
                <c:pt idx="10">
                  <c:v>509294.8</c:v>
                </c:pt>
                <c:pt idx="11">
                  <c:v>498157.16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D-46A8-BDD1-BEC987CF0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360920"/>
        <c:axId val="336356000"/>
      </c:barChart>
      <c:catAx>
        <c:axId val="33636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6356000"/>
        <c:crosses val="autoZero"/>
        <c:auto val="1"/>
        <c:lblAlgn val="ctr"/>
        <c:lblOffset val="100"/>
        <c:noMultiLvlLbl val="0"/>
      </c:catAx>
      <c:valAx>
        <c:axId val="336356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crossAx val="33636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FE-484F-9CE6-DB6BC1E03D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FE-484F-9CE6-DB6BC1E03D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FE-484F-9CE6-DB6BC1E03D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AFE-484F-9CE6-DB6BC1E03D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Feuil1!$B$13:$B$16</c:f>
              <c:strCache>
                <c:ptCount val="4"/>
                <c:pt idx="0">
                  <c:v>CLSH/HGA      43,72%</c:v>
                </c:pt>
                <c:pt idx="1">
                  <c:v>Adm et St       34,62 %</c:v>
                </c:pt>
                <c:pt idx="2">
                  <c:v>bib   4,8%</c:v>
                </c:pt>
                <c:pt idx="3">
                  <c:v>écoles   16,8%</c:v>
                </c:pt>
              </c:strCache>
            </c:strRef>
          </c:cat>
          <c:val>
            <c:numRef>
              <c:f>Feuil1!$C$13:$C$16</c:f>
              <c:numCache>
                <c:formatCode>#,##0.00</c:formatCode>
                <c:ptCount val="4"/>
                <c:pt idx="0">
                  <c:v>523262.66000000003</c:v>
                </c:pt>
                <c:pt idx="1">
                  <c:v>414427.6</c:v>
                </c:pt>
                <c:pt idx="2">
                  <c:v>57826.91</c:v>
                </c:pt>
                <c:pt idx="3">
                  <c:v>201362.33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FE-484F-9CE6-DB6BC1E03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 personnel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Feuil1!$B$2:$M$2</c:f>
              <c:numCache>
                <c:formatCode>#,##0\ "€"</c:formatCode>
                <c:ptCount val="12"/>
                <c:pt idx="0">
                  <c:v>833291</c:v>
                </c:pt>
                <c:pt idx="1">
                  <c:v>924485</c:v>
                </c:pt>
                <c:pt idx="2">
                  <c:v>971781</c:v>
                </c:pt>
                <c:pt idx="3">
                  <c:v>1044405</c:v>
                </c:pt>
                <c:pt idx="4">
                  <c:v>1074874</c:v>
                </c:pt>
                <c:pt idx="5">
                  <c:v>1096343</c:v>
                </c:pt>
                <c:pt idx="6">
                  <c:v>1096621.8</c:v>
                </c:pt>
                <c:pt idx="7">
                  <c:v>1130916.55</c:v>
                </c:pt>
                <c:pt idx="8">
                  <c:v>1174552</c:v>
                </c:pt>
                <c:pt idx="9">
                  <c:v>1228919.29</c:v>
                </c:pt>
                <c:pt idx="10">
                  <c:v>1286636.8600000001</c:v>
                </c:pt>
                <c:pt idx="11">
                  <c:v>1269951.93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5-4D5A-A414-14C97FB56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636296"/>
        <c:axId val="384639248"/>
      </c:barChart>
      <c:catAx>
        <c:axId val="38463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4639248"/>
        <c:crosses val="autoZero"/>
        <c:auto val="1"/>
        <c:lblAlgn val="ctr"/>
        <c:lblOffset val="100"/>
        <c:noMultiLvlLbl val="0"/>
      </c:catAx>
      <c:valAx>
        <c:axId val="384639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crossAx val="384636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gestion courante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Feuil1!$B$2:$M$2</c:f>
              <c:numCache>
                <c:formatCode>#,##0\ "€"</c:formatCode>
                <c:ptCount val="12"/>
                <c:pt idx="0">
                  <c:v>137407</c:v>
                </c:pt>
                <c:pt idx="1">
                  <c:v>153820</c:v>
                </c:pt>
                <c:pt idx="2">
                  <c:v>146525</c:v>
                </c:pt>
                <c:pt idx="3">
                  <c:v>123747</c:v>
                </c:pt>
                <c:pt idx="4">
                  <c:v>112790</c:v>
                </c:pt>
                <c:pt idx="5">
                  <c:v>121087</c:v>
                </c:pt>
                <c:pt idx="6">
                  <c:v>132619.64000000001</c:v>
                </c:pt>
                <c:pt idx="7">
                  <c:v>123818.2</c:v>
                </c:pt>
                <c:pt idx="8">
                  <c:v>129688</c:v>
                </c:pt>
                <c:pt idx="9">
                  <c:v>127881.51</c:v>
                </c:pt>
                <c:pt idx="10">
                  <c:v>134601.23000000001</c:v>
                </c:pt>
                <c:pt idx="11">
                  <c:v>133493.46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9-40CC-8A2D-A370E969F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620672"/>
        <c:axId val="380621000"/>
      </c:barChart>
      <c:catAx>
        <c:axId val="38062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621000"/>
        <c:crosses val="autoZero"/>
        <c:auto val="1"/>
        <c:lblAlgn val="ctr"/>
        <c:lblOffset val="100"/>
        <c:noMultiLvlLbl val="0"/>
      </c:catAx>
      <c:valAx>
        <c:axId val="380621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crossAx val="38062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Charges</a:t>
            </a:r>
            <a:r>
              <a:rPr lang="en-US" sz="2000" baseline="0" dirty="0"/>
              <a:t> </a:t>
            </a:r>
            <a:r>
              <a:rPr lang="en-US" sz="2000" baseline="0" dirty="0" err="1"/>
              <a:t>Finançières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0962055665571284"/>
          <c:w val="0.97468987624943826"/>
          <c:h val="0.85000905686506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financieres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Feuil1!$B$2:$M$2</c:f>
              <c:numCache>
                <c:formatCode>#,##0\ "€"</c:formatCode>
                <c:ptCount val="12"/>
                <c:pt idx="0">
                  <c:v>100363</c:v>
                </c:pt>
                <c:pt idx="1">
                  <c:v>129762</c:v>
                </c:pt>
                <c:pt idx="2">
                  <c:v>170943</c:v>
                </c:pt>
                <c:pt idx="3">
                  <c:v>231601</c:v>
                </c:pt>
                <c:pt idx="4">
                  <c:v>214640</c:v>
                </c:pt>
                <c:pt idx="5">
                  <c:v>209159</c:v>
                </c:pt>
                <c:pt idx="6">
                  <c:v>194384.2</c:v>
                </c:pt>
                <c:pt idx="7">
                  <c:v>187611.95</c:v>
                </c:pt>
                <c:pt idx="8">
                  <c:v>174167</c:v>
                </c:pt>
                <c:pt idx="9">
                  <c:v>163313.88</c:v>
                </c:pt>
                <c:pt idx="10">
                  <c:v>152920.51</c:v>
                </c:pt>
                <c:pt idx="11">
                  <c:v>144813.07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8-4A59-A51B-A49435EE5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54264"/>
        <c:axId val="483754592"/>
      </c:barChart>
      <c:catAx>
        <c:axId val="48375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3754592"/>
        <c:crosses val="autoZero"/>
        <c:auto val="1"/>
        <c:lblAlgn val="ctr"/>
        <c:lblOffset val="100"/>
        <c:noMultiLvlLbl val="0"/>
      </c:catAx>
      <c:valAx>
        <c:axId val="483754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crossAx val="48375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totales!$K$2</c:f>
              <c:strCache>
                <c:ptCount val="1"/>
                <c:pt idx="0">
                  <c:v>recettes réelles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9-42BF-A5A6-EBCA6BA682D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19-42BF-A5A6-EBCA6BA682D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19-42BF-A5A6-EBCA6BA68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totales!$L$1:$M$1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totales!$L$2:$M$2</c:f>
              <c:numCache>
                <c:formatCode>#,##0.00\ "€"</c:formatCode>
                <c:ptCount val="2"/>
                <c:pt idx="0">
                  <c:v>2362739.16</c:v>
                </c:pt>
                <c:pt idx="1">
                  <c:v>2345815.5299999998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19-42BF-A5A6-EBCA6BA68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511624"/>
        <c:axId val="483769680"/>
      </c:barChart>
      <c:catAx>
        <c:axId val="33751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3769680"/>
        <c:crosses val="autoZero"/>
        <c:auto val="1"/>
        <c:lblAlgn val="ctr"/>
        <c:lblOffset val="100"/>
        <c:noMultiLvlLbl val="0"/>
      </c:catAx>
      <c:valAx>
        <c:axId val="483769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crossAx val="337511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8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53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75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8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0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54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04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82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52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13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8636-F326-4162-8146-2DC4695E81C3}" type="datetimeFigureOut">
              <a:rPr lang="fr-FR" smtClean="0"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20F0-9EC8-409C-8EB5-EF115A140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COMPTE DE GESTION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09531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FA27745A-B39A-4AD4-828C-4F6045D38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354327"/>
              </p:ext>
            </p:extLst>
          </p:nvPr>
        </p:nvGraphicFramePr>
        <p:xfrm>
          <a:off x="357809" y="444983"/>
          <a:ext cx="11423373" cy="604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58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 	</a:t>
            </a:r>
            <a:r>
              <a:rPr lang="fr-FR" sz="3600" b="1" dirty="0"/>
              <a:t>1 269 951,93 € </a:t>
            </a:r>
            <a:r>
              <a:rPr lang="fr-FR" sz="3600" dirty="0"/>
              <a:t>pour les charges de Personnel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Elles baissent de – 1,29 % ( - 16 684,93 €)</a:t>
            </a:r>
          </a:p>
          <a:p>
            <a:r>
              <a:rPr lang="fr-FR" dirty="0"/>
              <a:t>Pas de modification dans le personnel</a:t>
            </a:r>
          </a:p>
          <a:p>
            <a:r>
              <a:rPr lang="fr-FR" dirty="0"/>
              <a:t>Absence de directrice des Services durant 4 mois</a:t>
            </a:r>
          </a:p>
        </p:txBody>
      </p:sp>
    </p:spTree>
    <p:extLst>
      <p:ext uri="{BB962C8B-B14F-4D97-AF65-F5344CB8AC3E}">
        <p14:creationId xmlns:p14="http://schemas.microsoft.com/office/powerpoint/2010/main" val="300358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441B668-900D-4A34-A5C9-F93FB6078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874656"/>
              </p:ext>
            </p:extLst>
          </p:nvPr>
        </p:nvGraphicFramePr>
        <p:xfrm>
          <a:off x="954157" y="967409"/>
          <a:ext cx="10654747" cy="539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302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9A4205D-D18D-49AB-903B-3399F5BA5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12035"/>
              </p:ext>
            </p:extLst>
          </p:nvPr>
        </p:nvGraphicFramePr>
        <p:xfrm>
          <a:off x="437323" y="609600"/>
          <a:ext cx="11078816" cy="581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289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3600" dirty="0"/>
            </a:br>
            <a:br>
              <a:rPr lang="fr-FR" sz="3600" dirty="0"/>
            </a:br>
            <a:r>
              <a:rPr lang="fr-FR" sz="4000" b="1" dirty="0"/>
              <a:t>133 493,46 €  </a:t>
            </a:r>
            <a:r>
              <a:rPr lang="fr-FR" sz="3600" dirty="0"/>
              <a:t>de charges de gestion courante.</a:t>
            </a:r>
            <a:br>
              <a:rPr lang="fr-FR" sz="3600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Modeste baisse de - 0,82% (- 1 107,77€)</a:t>
            </a:r>
          </a:p>
          <a:p>
            <a:r>
              <a:rPr lang="fr-FR" dirty="0"/>
              <a:t>Déplacement en Irlande dans le cadre du jumelage </a:t>
            </a:r>
          </a:p>
          <a:p>
            <a:r>
              <a:rPr lang="fr-FR" dirty="0"/>
              <a:t>Déplacement salon des maires</a:t>
            </a:r>
          </a:p>
          <a:p>
            <a:r>
              <a:rPr lang="fr-FR" dirty="0"/>
              <a:t>Pas de subvention exceptionnelle</a:t>
            </a:r>
          </a:p>
        </p:txBody>
      </p:sp>
    </p:spTree>
    <p:extLst>
      <p:ext uri="{BB962C8B-B14F-4D97-AF65-F5344CB8AC3E}">
        <p14:creationId xmlns:p14="http://schemas.microsoft.com/office/powerpoint/2010/main" val="423531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A718DAF-63C0-4681-81E7-5F96319867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404010"/>
              </p:ext>
            </p:extLst>
          </p:nvPr>
        </p:nvGraphicFramePr>
        <p:xfrm>
          <a:off x="516835" y="450573"/>
          <a:ext cx="11330608" cy="620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77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	</a:t>
            </a:r>
            <a:r>
              <a:rPr lang="fr-FR" sz="4000" b="1" dirty="0"/>
              <a:t>144 813,07 €  </a:t>
            </a:r>
            <a:r>
              <a:rPr lang="fr-FR" sz="3600" b="1" dirty="0"/>
              <a:t>de</a:t>
            </a:r>
            <a:r>
              <a:rPr lang="fr-FR" sz="3600" dirty="0"/>
              <a:t> charges financières (intérêts)</a:t>
            </a:r>
            <a:br>
              <a:rPr lang="fr-FR" sz="3600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Elles régressent également de – 5,3% ( - 8 107,44 €)</a:t>
            </a:r>
          </a:p>
          <a:p>
            <a:r>
              <a:rPr lang="fr-FR" dirty="0"/>
              <a:t>Dette au 31/12/2016 : 3 374 014,69€</a:t>
            </a:r>
          </a:p>
          <a:p>
            <a:r>
              <a:rPr lang="fr-FR" dirty="0"/>
              <a:t>Annuités 2016 : 378 819,17€ dont 234 006,10€  de capital</a:t>
            </a:r>
          </a:p>
          <a:p>
            <a:r>
              <a:rPr lang="fr-FR" dirty="0"/>
              <a:t>Pas d’utilisation de la ligne de trésorerie</a:t>
            </a:r>
          </a:p>
          <a:p>
            <a:endParaRPr lang="fr-FR" dirty="0"/>
          </a:p>
          <a:p>
            <a:r>
              <a:rPr lang="fr-FR" dirty="0"/>
              <a:t>Charges exceptionnelles  : 2,4 €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16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FB2AD31-702F-4B01-90C3-341AE2D14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15753"/>
              </p:ext>
            </p:extLst>
          </p:nvPr>
        </p:nvGraphicFramePr>
        <p:xfrm>
          <a:off x="715617" y="781877"/>
          <a:ext cx="11039061" cy="572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92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Recettes réelles 2016 :     2 345 815,53 €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Baisse globale de – 0,71 %		 (-16 923,63 €)</a:t>
            </a:r>
          </a:p>
          <a:p>
            <a:r>
              <a:rPr lang="fr-FR" dirty="0"/>
              <a:t>Nouvelle baisse de la DGF </a:t>
            </a:r>
          </a:p>
          <a:p>
            <a:endParaRPr lang="fr-FR" dirty="0"/>
          </a:p>
        </p:txBody>
      </p:sp>
      <p:graphicFrame>
        <p:nvGraphicFramePr>
          <p:cNvPr id="5" name="Espace réservé du contenu 3">
            <a:extLst/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846717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459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68A6A2B-F737-4A8E-ABA3-6D67A8CE1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150646"/>
              </p:ext>
            </p:extLst>
          </p:nvPr>
        </p:nvGraphicFramePr>
        <p:xfrm>
          <a:off x="278296" y="238539"/>
          <a:ext cx="11781182" cy="646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24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43067"/>
              </p:ext>
            </p:extLst>
          </p:nvPr>
        </p:nvGraphicFramePr>
        <p:xfrm>
          <a:off x="477079" y="490330"/>
          <a:ext cx="11423374" cy="6109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8942">
                  <a:extLst>
                    <a:ext uri="{9D8B030D-6E8A-4147-A177-3AD203B41FA5}">
                      <a16:colId xmlns:a16="http://schemas.microsoft.com/office/drawing/2014/main" val="762346358"/>
                    </a:ext>
                  </a:extLst>
                </a:gridCol>
                <a:gridCol w="3030285">
                  <a:extLst>
                    <a:ext uri="{9D8B030D-6E8A-4147-A177-3AD203B41FA5}">
                      <a16:colId xmlns:a16="http://schemas.microsoft.com/office/drawing/2014/main" val="1459308280"/>
                    </a:ext>
                  </a:extLst>
                </a:gridCol>
                <a:gridCol w="2830923">
                  <a:extLst>
                    <a:ext uri="{9D8B030D-6E8A-4147-A177-3AD203B41FA5}">
                      <a16:colId xmlns:a16="http://schemas.microsoft.com/office/drawing/2014/main" val="1672617671"/>
                    </a:ext>
                  </a:extLst>
                </a:gridCol>
                <a:gridCol w="2113224">
                  <a:extLst>
                    <a:ext uri="{9D8B030D-6E8A-4147-A177-3AD203B41FA5}">
                      <a16:colId xmlns:a16="http://schemas.microsoft.com/office/drawing/2014/main" val="39912794"/>
                    </a:ext>
                  </a:extLst>
                </a:gridCol>
              </a:tblGrid>
              <a:tr h="363185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section d'investissement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section de fonctionnement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total des sections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5418572"/>
                  </a:ext>
                </a:extLst>
              </a:tr>
              <a:tr h="4323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Recettes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0122258"/>
                  </a:ext>
                </a:extLst>
              </a:tr>
              <a:tr h="3458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prévisions budgétaires totales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2 299 798,50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2 828 004,02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5 127 802,52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6315012"/>
                  </a:ext>
                </a:extLst>
              </a:tr>
              <a:tr h="3458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titres émis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398 725,23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2 351 541,80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2 750 267,03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932376"/>
                  </a:ext>
                </a:extLst>
              </a:tr>
              <a:tr h="3458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réductions de titres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1 117,53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5 328,88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6 446,41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083255"/>
                  </a:ext>
                </a:extLst>
              </a:tr>
              <a:tr h="3631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recettes nettes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397 607,70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2 346 212,92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2 743 820,62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8411331"/>
                  </a:ext>
                </a:extLst>
              </a:tr>
              <a:tr h="363185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8809609"/>
                  </a:ext>
                </a:extLst>
              </a:tr>
              <a:tr h="4323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Dépenses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8534147"/>
                  </a:ext>
                </a:extLst>
              </a:tr>
              <a:tr h="3458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autorisations budgétaires totales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2 299 798,50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2 828 004,02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5 127 802,52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7781675"/>
                  </a:ext>
                </a:extLst>
              </a:tr>
              <a:tr h="3458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mandats émis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677 843,48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2 160 539,59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2 838 383,07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884572"/>
                  </a:ext>
                </a:extLst>
              </a:tr>
              <a:tr h="3458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annulations de mandats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0,00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3 707,80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3 707,80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7722334"/>
                  </a:ext>
                </a:extLst>
              </a:tr>
              <a:tr h="3631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dépenses nettes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677 843,48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2 156 831,79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2 834 675,27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8312794"/>
                  </a:ext>
                </a:extLst>
              </a:tr>
              <a:tr h="363185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0474468"/>
                  </a:ext>
                </a:extLst>
              </a:tr>
              <a:tr h="4323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résultat de l'exercice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8333467"/>
                  </a:ext>
                </a:extLst>
              </a:tr>
              <a:tr h="4968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Excédent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</a:rPr>
                        <a:t>189 381,13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8183820"/>
                  </a:ext>
                </a:extLst>
              </a:tr>
              <a:tr h="3631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déficit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280 235,78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90 854,65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922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34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	104 006,01 €  </a:t>
            </a:r>
            <a:r>
              <a:rPr lang="fr-FR" sz="3200" dirty="0"/>
              <a:t>d’atténuations de charges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011155"/>
            <a:ext cx="5181600" cy="4351338"/>
          </a:xfrm>
        </p:spPr>
        <p:txBody>
          <a:bodyPr>
            <a:normAutofit/>
          </a:bodyPr>
          <a:lstStyle/>
          <a:p>
            <a:r>
              <a:rPr lang="fr-FR" sz="2400" dirty="0"/>
              <a:t>Remboursement sur les charges de personnel  84 368,54 € (contrats aidés)</a:t>
            </a:r>
          </a:p>
          <a:p>
            <a:r>
              <a:rPr lang="fr-FR" sz="2400" dirty="0"/>
              <a:t>Remboursement cotisation indue d’ assurance  : 19 637,47 € 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752D97C-FDE4-4755-BF7E-03B27ABC87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158946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06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Produits des services : 213 236,3 € 				( - 10 268€)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Périscolaire et enfance :           188 948,31 €  ( - 3 573,99 €)</a:t>
            </a:r>
          </a:p>
          <a:p>
            <a:r>
              <a:rPr lang="fr-FR" dirty="0"/>
              <a:t>Vente de bois : 2 820 € 			 (– 5624 €)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06E6D3A-5352-4533-855F-42D4163AE0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861723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8767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fr-FR" dirty="0"/>
              <a:t>    impôts et taxes :     1 459 555,76 %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12373"/>
            <a:ext cx="10515600" cy="4351338"/>
          </a:xfrm>
        </p:spPr>
        <p:txBody>
          <a:bodyPr/>
          <a:lstStyle/>
          <a:p>
            <a:r>
              <a:rPr lang="fr-FR" dirty="0"/>
              <a:t>Augmentation de 91 927,9 € ( + 6,72 %)</a:t>
            </a:r>
          </a:p>
          <a:p>
            <a:r>
              <a:rPr lang="fr-FR" dirty="0"/>
              <a:t>Contributions directe : + 18 601€ ( + 1,55 %)  </a:t>
            </a:r>
          </a:p>
          <a:p>
            <a:r>
              <a:rPr lang="fr-FR" dirty="0"/>
              <a:t>Contributions directe : 51,73 % du total des recettes réelles</a:t>
            </a:r>
          </a:p>
          <a:p>
            <a:r>
              <a:rPr lang="fr-FR" dirty="0"/>
              <a:t>Nouvelle recette avec le  FPIC : 58 107 €</a:t>
            </a:r>
          </a:p>
          <a:p>
            <a:r>
              <a:rPr lang="fr-FR" dirty="0"/>
              <a:t>Droits de mutation : + 9 307,21 € ( + 16,35%)</a:t>
            </a:r>
          </a:p>
        </p:txBody>
      </p:sp>
    </p:spTree>
    <p:extLst>
      <p:ext uri="{BB962C8B-B14F-4D97-AF65-F5344CB8AC3E}">
        <p14:creationId xmlns:p14="http://schemas.microsoft.com/office/powerpoint/2010/main" val="1251149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4567FE6-B7B8-400D-9BC0-7CE7F13739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328536"/>
              </p:ext>
            </p:extLst>
          </p:nvPr>
        </p:nvGraphicFramePr>
        <p:xfrm>
          <a:off x="648929" y="501445"/>
          <a:ext cx="11031794" cy="597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046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545 546,59 € de dotations et participations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baisse de 95 658,68 €  ( - 14,92%) sur ce chapitre</a:t>
            </a:r>
          </a:p>
          <a:p>
            <a:r>
              <a:rPr lang="fr-FR" dirty="0"/>
              <a:t>DGF   209 410 €  (- 50 606 € en 2016 soit – 19,46 %)</a:t>
            </a:r>
          </a:p>
          <a:p>
            <a:r>
              <a:rPr lang="fr-FR" dirty="0"/>
              <a:t>DGF a baissé de 119 969 € depuis 2014 </a:t>
            </a:r>
          </a:p>
          <a:p>
            <a:r>
              <a:rPr lang="fr-FR" dirty="0"/>
              <a:t>FDTP – 50 392€  (79 690 € en 2015)</a:t>
            </a:r>
          </a:p>
          <a:p>
            <a:r>
              <a:rPr lang="fr-FR" dirty="0"/>
              <a:t>CAF + 10 519 €</a:t>
            </a:r>
          </a:p>
        </p:txBody>
      </p:sp>
    </p:spTree>
    <p:extLst>
      <p:ext uri="{BB962C8B-B14F-4D97-AF65-F5344CB8AC3E}">
        <p14:creationId xmlns:p14="http://schemas.microsoft.com/office/powerpoint/2010/main" val="456832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1CCFD20-DAD0-479D-A2D4-81E427BD4F2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6347" y="662609"/>
          <a:ext cx="11211340" cy="551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197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Autres recettes  </a:t>
            </a:r>
            <a:r>
              <a:rPr lang="fr-FR" sz="3200" dirty="0"/>
              <a:t>chapitre 75; 76; 77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Produits de gestion courante ( location) : 	 14 382,42 €</a:t>
            </a:r>
          </a:p>
          <a:p>
            <a:r>
              <a:rPr lang="fr-FR" dirty="0"/>
              <a:t>Produits financiers ( banque)  :	2,28 €</a:t>
            </a:r>
          </a:p>
          <a:p>
            <a:r>
              <a:rPr lang="fr-FR" dirty="0"/>
              <a:t>Produits exceptionnels :   9086,17 €</a:t>
            </a:r>
          </a:p>
          <a:p>
            <a:pPr lvl="1"/>
            <a:r>
              <a:rPr lang="fr-FR" dirty="0"/>
              <a:t>Annulation de mandats: 1 137,08 €</a:t>
            </a:r>
          </a:p>
          <a:p>
            <a:pPr lvl="1"/>
            <a:r>
              <a:rPr lang="fr-FR" dirty="0"/>
              <a:t>Produits des cessions :   3645 €  ( terrain chemin de la ferme)</a:t>
            </a:r>
          </a:p>
          <a:p>
            <a:pPr lvl="1"/>
            <a:r>
              <a:rPr lang="fr-FR" dirty="0"/>
              <a:t>Produits exceptionnels : 4 303,89 €</a:t>
            </a:r>
          </a:p>
          <a:p>
            <a:pPr lvl="2"/>
            <a:r>
              <a:rPr lang="fr-FR" dirty="0"/>
              <a:t>Assurances : 2 045,09 €</a:t>
            </a:r>
          </a:p>
          <a:p>
            <a:pPr lvl="2"/>
            <a:r>
              <a:rPr lang="fr-FR" dirty="0"/>
              <a:t>Participation travaux EDF :  1 258,8 €</a:t>
            </a:r>
          </a:p>
          <a:p>
            <a:pPr lvl="2"/>
            <a:r>
              <a:rPr lang="fr-FR" dirty="0"/>
              <a:t>Participation rue des commandos :  1 000 €</a:t>
            </a:r>
          </a:p>
        </p:txBody>
      </p:sp>
    </p:spTree>
    <p:extLst>
      <p:ext uri="{BB962C8B-B14F-4D97-AF65-F5344CB8AC3E}">
        <p14:creationId xmlns:p14="http://schemas.microsoft.com/office/powerpoint/2010/main" val="410114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INVESTISSEMENT</a:t>
            </a:r>
          </a:p>
        </p:txBody>
      </p:sp>
    </p:spTree>
    <p:extLst>
      <p:ext uri="{BB962C8B-B14F-4D97-AF65-F5344CB8AC3E}">
        <p14:creationId xmlns:p14="http://schemas.microsoft.com/office/powerpoint/2010/main" val="219083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d’emprunts en 2016</a:t>
            </a:r>
          </a:p>
          <a:p>
            <a:r>
              <a:rPr lang="fr-FR" dirty="0"/>
              <a:t>Déficit d’investissement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610" y="987425"/>
            <a:ext cx="4109416" cy="4881563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2B2BD90-F673-4719-ABF1-8854D0009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028936"/>
              </p:ext>
            </p:extLst>
          </p:nvPr>
        </p:nvGraphicFramePr>
        <p:xfrm>
          <a:off x="662610" y="1086678"/>
          <a:ext cx="4002155" cy="462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2681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DEPENSES Totales : 677 843,48 €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Dépenses d’Equipement : 397 763,75 €</a:t>
            </a:r>
          </a:p>
          <a:p>
            <a:r>
              <a:rPr lang="fr-FR" dirty="0"/>
              <a:t>Dépenses Financières ( capital) :  234 006,10 €</a:t>
            </a:r>
          </a:p>
          <a:p>
            <a:r>
              <a:rPr lang="fr-FR" dirty="0"/>
              <a:t>Dépenses d’Ordre (amortissement, TIR) : 46 073,48 €</a:t>
            </a:r>
          </a:p>
        </p:txBody>
      </p:sp>
    </p:spTree>
    <p:extLst>
      <p:ext uri="{BB962C8B-B14F-4D97-AF65-F5344CB8AC3E}">
        <p14:creationId xmlns:p14="http://schemas.microsoft.com/office/powerpoint/2010/main" val="350117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Compte administratif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438690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Opérations d’Equipements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12870"/>
              </p:ext>
            </p:extLst>
          </p:nvPr>
        </p:nvGraphicFramePr>
        <p:xfrm>
          <a:off x="556591" y="1577009"/>
          <a:ext cx="11251095" cy="4916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447">
                  <a:extLst>
                    <a:ext uri="{9D8B030D-6E8A-4147-A177-3AD203B41FA5}">
                      <a16:colId xmlns:a16="http://schemas.microsoft.com/office/drawing/2014/main" val="1750595374"/>
                    </a:ext>
                  </a:extLst>
                </a:gridCol>
                <a:gridCol w="1851447">
                  <a:extLst>
                    <a:ext uri="{9D8B030D-6E8A-4147-A177-3AD203B41FA5}">
                      <a16:colId xmlns:a16="http://schemas.microsoft.com/office/drawing/2014/main" val="1787473887"/>
                    </a:ext>
                  </a:extLst>
                </a:gridCol>
                <a:gridCol w="1627644">
                  <a:extLst>
                    <a:ext uri="{9D8B030D-6E8A-4147-A177-3AD203B41FA5}">
                      <a16:colId xmlns:a16="http://schemas.microsoft.com/office/drawing/2014/main" val="691104848"/>
                    </a:ext>
                  </a:extLst>
                </a:gridCol>
                <a:gridCol w="4292913">
                  <a:extLst>
                    <a:ext uri="{9D8B030D-6E8A-4147-A177-3AD203B41FA5}">
                      <a16:colId xmlns:a16="http://schemas.microsoft.com/office/drawing/2014/main" val="1917767969"/>
                    </a:ext>
                  </a:extLst>
                </a:gridCol>
                <a:gridCol w="1627644">
                  <a:extLst>
                    <a:ext uri="{9D8B030D-6E8A-4147-A177-3AD203B41FA5}">
                      <a16:colId xmlns:a16="http://schemas.microsoft.com/office/drawing/2014/main" val="887428477"/>
                    </a:ext>
                  </a:extLst>
                </a:gridCol>
              </a:tblGrid>
              <a:tr h="409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opération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montant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intitulé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08262"/>
                  </a:ext>
                </a:extLst>
              </a:tr>
              <a:tr h="4024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1515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voirie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3 888,00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barrière pivotante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1 908,00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953336"/>
                  </a:ext>
                </a:extLst>
              </a:tr>
              <a:tr h="4225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EVI trottoir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1 980,00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5938100"/>
                  </a:ext>
                </a:extLst>
              </a:tr>
              <a:tr h="4024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1521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urbanisme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8 350,68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Annonce POS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70,68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6375142"/>
                  </a:ext>
                </a:extLst>
              </a:tr>
              <a:tr h="4225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AUTB PLU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8 280,00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9465601"/>
                  </a:ext>
                </a:extLst>
              </a:tr>
              <a:tr h="4024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1531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bâtiments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13 721,71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Jeux Mairie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5195557"/>
                  </a:ext>
                </a:extLst>
              </a:tr>
              <a:tr h="4024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1533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2 236,80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dôme maison de l'enfance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905364"/>
                  </a:ext>
                </a:extLst>
              </a:tr>
              <a:tr h="4024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1535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980,94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détecteur de présence Mairie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864289"/>
                  </a:ext>
                </a:extLst>
              </a:tr>
              <a:tr h="4024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1537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16 097,85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diagnostic accessibilité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8 460,00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108850"/>
                  </a:ext>
                </a:extLst>
              </a:tr>
              <a:tr h="4024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travaux sylvicole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1 143,45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5645517"/>
                  </a:ext>
                </a:extLst>
              </a:tr>
              <a:tr h="4225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réfection chemin forestier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6 494,40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6490444"/>
                  </a:ext>
                </a:extLst>
              </a:tr>
              <a:tr h="4225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1544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équipements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478,12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EMA tableau triptyque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583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022130"/>
              </p:ext>
            </p:extLst>
          </p:nvPr>
        </p:nvGraphicFramePr>
        <p:xfrm>
          <a:off x="344557" y="397565"/>
          <a:ext cx="11251093" cy="5950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779">
                  <a:extLst>
                    <a:ext uri="{9D8B030D-6E8A-4147-A177-3AD203B41FA5}">
                      <a16:colId xmlns:a16="http://schemas.microsoft.com/office/drawing/2014/main" val="2007580407"/>
                    </a:ext>
                  </a:extLst>
                </a:gridCol>
                <a:gridCol w="2432670">
                  <a:extLst>
                    <a:ext uri="{9D8B030D-6E8A-4147-A177-3AD203B41FA5}">
                      <a16:colId xmlns:a16="http://schemas.microsoft.com/office/drawing/2014/main" val="3831775348"/>
                    </a:ext>
                  </a:extLst>
                </a:gridCol>
                <a:gridCol w="1621779">
                  <a:extLst>
                    <a:ext uri="{9D8B030D-6E8A-4147-A177-3AD203B41FA5}">
                      <a16:colId xmlns:a16="http://schemas.microsoft.com/office/drawing/2014/main" val="3301680103"/>
                    </a:ext>
                  </a:extLst>
                </a:gridCol>
                <a:gridCol w="3953086">
                  <a:extLst>
                    <a:ext uri="{9D8B030D-6E8A-4147-A177-3AD203B41FA5}">
                      <a16:colId xmlns:a16="http://schemas.microsoft.com/office/drawing/2014/main" val="476694525"/>
                    </a:ext>
                  </a:extLst>
                </a:gridCol>
                <a:gridCol w="1621779">
                  <a:extLst>
                    <a:ext uri="{9D8B030D-6E8A-4147-A177-3AD203B41FA5}">
                      <a16:colId xmlns:a16="http://schemas.microsoft.com/office/drawing/2014/main" val="3812967643"/>
                    </a:ext>
                  </a:extLst>
                </a:gridCol>
              </a:tblGrid>
              <a:tr h="6828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opération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voirie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montant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intitulé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47974"/>
                  </a:ext>
                </a:extLst>
              </a:tr>
              <a:tr h="6502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1611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4 043,70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panneau signalisation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7333282"/>
                  </a:ext>
                </a:extLst>
              </a:tr>
              <a:tr h="6828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1612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1 164,00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mobilier urbain ( Bancs)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3890112"/>
                  </a:ext>
                </a:extLst>
              </a:tr>
              <a:tr h="6502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1613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12 246,71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éclairage public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8 049,96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63211117"/>
                  </a:ext>
                </a:extLst>
              </a:tr>
              <a:tr h="682813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Travaux rue jean Lo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4 196,75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455107"/>
                  </a:ext>
                </a:extLst>
              </a:tr>
              <a:tr h="6502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1615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180 918,73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SMTC retournement ( études)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6 528,00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04484046"/>
                  </a:ext>
                </a:extLst>
              </a:tr>
              <a:tr h="65029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Rue de gaulle ( Entrée)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10 151,92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52559391"/>
                  </a:ext>
                </a:extLst>
              </a:tr>
              <a:tr h="65029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Rue des Commandos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137 298,81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4612365"/>
                  </a:ext>
                </a:extLst>
              </a:tr>
              <a:tr h="65029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Cimetière (mur)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26 940,00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5845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206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17525"/>
              </p:ext>
            </p:extLst>
          </p:nvPr>
        </p:nvGraphicFramePr>
        <p:xfrm>
          <a:off x="318051" y="371061"/>
          <a:ext cx="11370366" cy="6321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971">
                  <a:extLst>
                    <a:ext uri="{9D8B030D-6E8A-4147-A177-3AD203B41FA5}">
                      <a16:colId xmlns:a16="http://schemas.microsoft.com/office/drawing/2014/main" val="3087917725"/>
                    </a:ext>
                  </a:extLst>
                </a:gridCol>
                <a:gridCol w="2458460">
                  <a:extLst>
                    <a:ext uri="{9D8B030D-6E8A-4147-A177-3AD203B41FA5}">
                      <a16:colId xmlns:a16="http://schemas.microsoft.com/office/drawing/2014/main" val="61498405"/>
                    </a:ext>
                  </a:extLst>
                </a:gridCol>
                <a:gridCol w="1638971">
                  <a:extLst>
                    <a:ext uri="{9D8B030D-6E8A-4147-A177-3AD203B41FA5}">
                      <a16:colId xmlns:a16="http://schemas.microsoft.com/office/drawing/2014/main" val="597414634"/>
                    </a:ext>
                  </a:extLst>
                </a:gridCol>
                <a:gridCol w="3994993">
                  <a:extLst>
                    <a:ext uri="{9D8B030D-6E8A-4147-A177-3AD203B41FA5}">
                      <a16:colId xmlns:a16="http://schemas.microsoft.com/office/drawing/2014/main" val="3275809941"/>
                    </a:ext>
                  </a:extLst>
                </a:gridCol>
                <a:gridCol w="1638971">
                  <a:extLst>
                    <a:ext uri="{9D8B030D-6E8A-4147-A177-3AD203B41FA5}">
                      <a16:colId xmlns:a16="http://schemas.microsoft.com/office/drawing/2014/main" val="3048732241"/>
                    </a:ext>
                  </a:extLst>
                </a:gridCol>
              </a:tblGrid>
              <a:tr h="5880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opération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</a:rPr>
                        <a:t>bâtiments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montant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intitulé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496896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1631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61 194,01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City stade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48 883,10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0126154"/>
                  </a:ext>
                </a:extLst>
              </a:tr>
              <a:tr h="459535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Vestiaire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11 367,98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2715678"/>
                  </a:ext>
                </a:extLst>
              </a:tr>
              <a:tr h="459535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Accessiblité (place handicapée)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1 097,40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00877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CLS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145,53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5012909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1633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1 177,34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fenetre HGA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0230029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1634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1 128,00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portillon EMA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7110439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1635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51 682,67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détecteurs présence et porte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1 182,59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9821530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accessibilité mairie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22 878,00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245104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vidéo protection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27 622,08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6388277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1637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20 313,04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remplacement chaudière cure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1 830,38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3246716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réfection toiture Cousteau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11 576,95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219805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main courante cimetière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1 992,00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000798"/>
                  </a:ext>
                </a:extLst>
              </a:tr>
              <a:tr h="437653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travaux sylvicoles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4 913,71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630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326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53211"/>
              </p:ext>
            </p:extLst>
          </p:nvPr>
        </p:nvGraphicFramePr>
        <p:xfrm>
          <a:off x="609599" y="808384"/>
          <a:ext cx="11224590" cy="5476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958">
                  <a:extLst>
                    <a:ext uri="{9D8B030D-6E8A-4147-A177-3AD203B41FA5}">
                      <a16:colId xmlns:a16="http://schemas.microsoft.com/office/drawing/2014/main" val="592822860"/>
                    </a:ext>
                  </a:extLst>
                </a:gridCol>
                <a:gridCol w="2426940">
                  <a:extLst>
                    <a:ext uri="{9D8B030D-6E8A-4147-A177-3AD203B41FA5}">
                      <a16:colId xmlns:a16="http://schemas.microsoft.com/office/drawing/2014/main" val="3404103365"/>
                    </a:ext>
                  </a:extLst>
                </a:gridCol>
                <a:gridCol w="1617958">
                  <a:extLst>
                    <a:ext uri="{9D8B030D-6E8A-4147-A177-3AD203B41FA5}">
                      <a16:colId xmlns:a16="http://schemas.microsoft.com/office/drawing/2014/main" val="1589510021"/>
                    </a:ext>
                  </a:extLst>
                </a:gridCol>
                <a:gridCol w="3943776">
                  <a:extLst>
                    <a:ext uri="{9D8B030D-6E8A-4147-A177-3AD203B41FA5}">
                      <a16:colId xmlns:a16="http://schemas.microsoft.com/office/drawing/2014/main" val="3657187840"/>
                    </a:ext>
                  </a:extLst>
                </a:gridCol>
                <a:gridCol w="1617958">
                  <a:extLst>
                    <a:ext uri="{9D8B030D-6E8A-4147-A177-3AD203B41FA5}">
                      <a16:colId xmlns:a16="http://schemas.microsoft.com/office/drawing/2014/main" val="988170404"/>
                    </a:ext>
                  </a:extLst>
                </a:gridCol>
              </a:tblGrid>
              <a:tr h="501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opération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équipements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montant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intitulé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838405"/>
                  </a:ext>
                </a:extLst>
              </a:tr>
              <a:tr h="501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1641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517,99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CLSH ( camera, mini chaine)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4764"/>
                  </a:ext>
                </a:extLst>
              </a:tr>
              <a:tr h="501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1642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489,59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 BIB (vestiaires mobiles)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9167270"/>
                  </a:ext>
                </a:extLst>
              </a:tr>
              <a:tr h="9075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1643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1 902,87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HGA( MaL,Lits, matelas, meuble)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8674034"/>
                  </a:ext>
                </a:extLst>
              </a:tr>
              <a:tr h="501400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259478"/>
                  </a:ext>
                </a:extLst>
              </a:tr>
              <a:tr h="501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1644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2 517,41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équipement scolaire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2445619"/>
                  </a:ext>
                </a:extLst>
              </a:tr>
              <a:tr h="501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1645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1 423,20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urne, clés signature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3114097"/>
                  </a:ext>
                </a:extLst>
              </a:tr>
              <a:tr h="501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1646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9 826,99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service technique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8 677,00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609501"/>
                  </a:ext>
                </a:extLst>
              </a:tr>
              <a:tr h="501400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illumination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1 149,99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4092072"/>
                  </a:ext>
                </a:extLst>
              </a:tr>
              <a:tr h="501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1647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1 162,80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service entretien ( mono brosse)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356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7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Recettes Totales : 397 607,70 €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Recettes d’Equipement : 148 043,98 €</a:t>
            </a:r>
          </a:p>
          <a:p>
            <a:pPr lvl="1"/>
            <a:r>
              <a:rPr lang="fr-FR" dirty="0"/>
              <a:t>Subventions : 143 197,09 €</a:t>
            </a:r>
          </a:p>
          <a:p>
            <a:pPr lvl="1"/>
            <a:r>
              <a:rPr lang="fr-FR" dirty="0"/>
              <a:t>Avances sur travaux :  4846,89 €</a:t>
            </a:r>
          </a:p>
          <a:p>
            <a:r>
              <a:rPr lang="fr-FR" dirty="0"/>
              <a:t>Recettes financières : 96 795,71 €</a:t>
            </a:r>
          </a:p>
          <a:p>
            <a:pPr lvl="1"/>
            <a:r>
              <a:rPr lang="fr-FR" dirty="0"/>
              <a:t>FCTVA  : 37 231,88 €</a:t>
            </a:r>
          </a:p>
          <a:p>
            <a:pPr lvl="1"/>
            <a:r>
              <a:rPr lang="fr-FR" dirty="0"/>
              <a:t>Taxes d’Aménagement : 29 851,77 €</a:t>
            </a:r>
          </a:p>
          <a:p>
            <a:pPr lvl="1"/>
            <a:r>
              <a:rPr lang="fr-FR" dirty="0"/>
              <a:t>Excédent de Fonctionnement : 29 712,06 €</a:t>
            </a:r>
          </a:p>
          <a:p>
            <a:r>
              <a:rPr lang="fr-FR" dirty="0"/>
              <a:t>Recettes d’Ordres : 152 768,01 €</a:t>
            </a:r>
          </a:p>
        </p:txBody>
      </p:sp>
    </p:spTree>
    <p:extLst>
      <p:ext uri="{BB962C8B-B14F-4D97-AF65-F5344CB8AC3E}">
        <p14:creationId xmlns:p14="http://schemas.microsoft.com/office/powerpoint/2010/main" val="2377007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SUBVENTIONS  : 143 197,09 €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13151: CAB : 45 287,10 €  ( accessibilité, City stade, mur cimetière) 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1321 : ETAT 40 139,76 € ( Salle Cousteau, Jeux, urnes) 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1322 : REGION :  29 935 € ( carrefour RD 19)</a:t>
            </a:r>
          </a:p>
          <a:p>
            <a:r>
              <a:rPr lang="fr-FR" dirty="0"/>
              <a:t>1323 :  DEPARTEMENT : 8571 € ( carrefour RD 19, Fort)</a:t>
            </a:r>
          </a:p>
          <a:p>
            <a:r>
              <a:rPr lang="fr-FR" dirty="0"/>
              <a:t>13251 : CAB : 16 000 € ( carrefour RD 19)</a:t>
            </a:r>
          </a:p>
          <a:p>
            <a:r>
              <a:rPr lang="fr-FR" dirty="0"/>
              <a:t>13258 : SIAGEP : 2264,23 € ( Eclairage public)</a:t>
            </a:r>
          </a:p>
          <a:p>
            <a:r>
              <a:rPr lang="fr-FR" dirty="0"/>
              <a:t>1328 : participation travaux : 1 000 € ( coffret Télécom)</a:t>
            </a:r>
          </a:p>
        </p:txBody>
      </p:sp>
    </p:spTree>
    <p:extLst>
      <p:ext uri="{BB962C8B-B14F-4D97-AF65-F5344CB8AC3E}">
        <p14:creationId xmlns:p14="http://schemas.microsoft.com/office/powerpoint/2010/main" val="2351902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640417" cy="2164176"/>
          </a:xfrm>
        </p:spPr>
        <p:txBody>
          <a:bodyPr/>
          <a:lstStyle/>
          <a:p>
            <a:r>
              <a:rPr lang="fr-FR" dirty="0"/>
              <a:t>2016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RESULTAT ET AFFECTATION</a:t>
            </a:r>
          </a:p>
        </p:txBody>
      </p:sp>
    </p:spTree>
    <p:extLst>
      <p:ext uri="{BB962C8B-B14F-4D97-AF65-F5344CB8AC3E}">
        <p14:creationId xmlns:p14="http://schemas.microsoft.com/office/powerpoint/2010/main" val="1720487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94694"/>
              </p:ext>
            </p:extLst>
          </p:nvPr>
        </p:nvGraphicFramePr>
        <p:xfrm>
          <a:off x="543339" y="609600"/>
          <a:ext cx="10972800" cy="5923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9014">
                  <a:extLst>
                    <a:ext uri="{9D8B030D-6E8A-4147-A177-3AD203B41FA5}">
                      <a16:colId xmlns:a16="http://schemas.microsoft.com/office/drawing/2014/main" val="2195187192"/>
                    </a:ext>
                  </a:extLst>
                </a:gridCol>
                <a:gridCol w="3793786">
                  <a:extLst>
                    <a:ext uri="{9D8B030D-6E8A-4147-A177-3AD203B41FA5}">
                      <a16:colId xmlns:a16="http://schemas.microsoft.com/office/drawing/2014/main" val="2411876091"/>
                    </a:ext>
                  </a:extLst>
                </a:gridCol>
              </a:tblGrid>
              <a:tr h="3551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effectLst/>
                        </a:rPr>
                        <a:t>Fonctionnement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5382276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résultat de l'exercice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189 381,13 €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0104451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résultat 2015 reporté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601 517,97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019064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résultat à affecter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790 899,10 €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60313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5676061"/>
                  </a:ext>
                </a:extLst>
              </a:tr>
              <a:tr h="3551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effectLst/>
                        </a:rPr>
                        <a:t>Investissement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9086504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résultat de l'exercice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-280 235,78 €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0580123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résultat 2015 reporté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-59 570,25 €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883334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solde d'exécution d'investissement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-339 806,03 €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00288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211921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solde des restes à réaliser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36 635,41 €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57939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220072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besoin de financement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-303 170,62 €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6465376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3421642"/>
                  </a:ext>
                </a:extLst>
              </a:tr>
              <a:tr h="3551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affectation en réserves R 1068 en investissement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303 170,62 €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54852"/>
                  </a:ext>
                </a:extLst>
              </a:tr>
              <a:tr h="343990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8923939"/>
                  </a:ext>
                </a:extLst>
              </a:tr>
              <a:tr h="3551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Report en fonctionnement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487 728,48 €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3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555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VOTE des TAUX 2017</a:t>
            </a:r>
          </a:p>
        </p:txBody>
      </p:sp>
    </p:spTree>
    <p:extLst>
      <p:ext uri="{BB962C8B-B14F-4D97-AF65-F5344CB8AC3E}">
        <p14:creationId xmlns:p14="http://schemas.microsoft.com/office/powerpoint/2010/main" val="3573855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	TAUX INCHANGES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TAXES D’HABITATION  :  12,19 %</a:t>
            </a:r>
          </a:p>
          <a:p>
            <a:r>
              <a:rPr lang="fr-FR" sz="4000" dirty="0"/>
              <a:t>TAXES FONCIERES  :  14,13 %</a:t>
            </a:r>
          </a:p>
          <a:p>
            <a:r>
              <a:rPr lang="fr-FR" sz="4000" dirty="0"/>
              <a:t>TAXES sur le  FONCIER non Bâti  :  26,76 %</a:t>
            </a:r>
          </a:p>
        </p:txBody>
      </p:sp>
    </p:spTree>
    <p:extLst>
      <p:ext uri="{BB962C8B-B14F-4D97-AF65-F5344CB8AC3E}">
        <p14:creationId xmlns:p14="http://schemas.microsoft.com/office/powerpoint/2010/main" val="163120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VUE D’ENSEMBLE  BUDGET 2016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46166"/>
              </p:ext>
            </p:extLst>
          </p:nvPr>
        </p:nvGraphicFramePr>
        <p:xfrm>
          <a:off x="1192696" y="1690689"/>
          <a:ext cx="10257182" cy="4881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8006">
                  <a:extLst>
                    <a:ext uri="{9D8B030D-6E8A-4147-A177-3AD203B41FA5}">
                      <a16:colId xmlns:a16="http://schemas.microsoft.com/office/drawing/2014/main" val="3747189202"/>
                    </a:ext>
                  </a:extLst>
                </a:gridCol>
                <a:gridCol w="2662700">
                  <a:extLst>
                    <a:ext uri="{9D8B030D-6E8A-4147-A177-3AD203B41FA5}">
                      <a16:colId xmlns:a16="http://schemas.microsoft.com/office/drawing/2014/main" val="2618982349"/>
                    </a:ext>
                  </a:extLst>
                </a:gridCol>
                <a:gridCol w="2801623">
                  <a:extLst>
                    <a:ext uri="{9D8B030D-6E8A-4147-A177-3AD203B41FA5}">
                      <a16:colId xmlns:a16="http://schemas.microsoft.com/office/drawing/2014/main" val="557953908"/>
                    </a:ext>
                  </a:extLst>
                </a:gridCol>
                <a:gridCol w="2384853">
                  <a:extLst>
                    <a:ext uri="{9D8B030D-6E8A-4147-A177-3AD203B41FA5}">
                      <a16:colId xmlns:a16="http://schemas.microsoft.com/office/drawing/2014/main" val="2051117054"/>
                    </a:ext>
                  </a:extLst>
                </a:gridCol>
              </a:tblGrid>
              <a:tr h="24489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DEPENSES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RECETTES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2603467"/>
                  </a:ext>
                </a:extLst>
              </a:tr>
              <a:tr h="244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Exercice 2016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Fonctionnement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2 156 831,79 €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2 346 212,92 €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4811707"/>
                  </a:ext>
                </a:extLst>
              </a:tr>
              <a:tr h="2448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investissement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677 843,48 €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397 607,70 €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359273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157893"/>
                  </a:ext>
                </a:extLst>
              </a:tr>
              <a:tr h="244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Exercice 2015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Fonctionnement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0,00 €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601 517,97 €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29280"/>
                  </a:ext>
                </a:extLst>
              </a:tr>
              <a:tr h="2448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investissement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59 570,25 €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0,00 €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5724628"/>
                  </a:ext>
                </a:extLst>
              </a:tr>
              <a:tr h="257136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1063839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Total 2016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2 894 245,52 €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3 345 338,59 €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6071612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582349"/>
                  </a:ext>
                </a:extLst>
              </a:tr>
              <a:tr h="244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RAR en 2017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Fonctionnement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0,00 €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0,00 €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8869797"/>
                  </a:ext>
                </a:extLst>
              </a:tr>
              <a:tr h="2448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investissement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57 730,86 €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94 366,27 €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89976"/>
                  </a:ext>
                </a:extLst>
              </a:tr>
              <a:tr h="257136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81429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5346840"/>
                  </a:ext>
                </a:extLst>
              </a:tr>
              <a:tr h="2571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Résultat cumulé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Fonctionnement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2 156 831,79 €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2 947 730,89 €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6849158"/>
                  </a:ext>
                </a:extLst>
              </a:tr>
              <a:tr h="2448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investissement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795 144,59 €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491 973,97 €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9581052"/>
                  </a:ext>
                </a:extLst>
              </a:tr>
              <a:tr h="2571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397168"/>
                  </a:ext>
                </a:extLst>
              </a:tr>
              <a:tr h="2448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Total 2016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2 951 976,38 €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3 439 704,86 €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3318907"/>
                  </a:ext>
                </a:extLst>
              </a:tr>
              <a:tr h="306113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8617317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487 728,48€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7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186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BUDGET PRIMITIF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907064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Section de FONCTIONNEMENT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600" dirty="0"/>
              <a:t>2 666 998,48 €</a:t>
            </a:r>
          </a:p>
          <a:p>
            <a:r>
              <a:rPr lang="fr-FR" sz="3500" dirty="0"/>
              <a:t>( 2 813 196 € en 2016)</a:t>
            </a:r>
          </a:p>
        </p:txBody>
      </p:sp>
    </p:spTree>
    <p:extLst>
      <p:ext uri="{BB962C8B-B14F-4D97-AF65-F5344CB8AC3E}">
        <p14:creationId xmlns:p14="http://schemas.microsoft.com/office/powerpoint/2010/main" val="1787771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08105"/>
          </a:xfrm>
        </p:spPr>
        <p:txBody>
          <a:bodyPr/>
          <a:lstStyle/>
          <a:p>
            <a:r>
              <a:rPr lang="fr-FR" dirty="0"/>
              <a:t>	DEPENSES PREVISIONNELLES</a:t>
            </a:r>
          </a:p>
        </p:txBody>
      </p:sp>
    </p:spTree>
    <p:extLst>
      <p:ext uri="{BB962C8B-B14F-4D97-AF65-F5344CB8AC3E}">
        <p14:creationId xmlns:p14="http://schemas.microsoft.com/office/powerpoint/2010/main" val="2486020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17863"/>
              </p:ext>
            </p:extLst>
          </p:nvPr>
        </p:nvGraphicFramePr>
        <p:xfrm>
          <a:off x="675861" y="609600"/>
          <a:ext cx="11145077" cy="5923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2664">
                  <a:extLst>
                    <a:ext uri="{9D8B030D-6E8A-4147-A177-3AD203B41FA5}">
                      <a16:colId xmlns:a16="http://schemas.microsoft.com/office/drawing/2014/main" val="2003150593"/>
                    </a:ext>
                  </a:extLst>
                </a:gridCol>
                <a:gridCol w="3323971">
                  <a:extLst>
                    <a:ext uri="{9D8B030D-6E8A-4147-A177-3AD203B41FA5}">
                      <a16:colId xmlns:a16="http://schemas.microsoft.com/office/drawing/2014/main" val="1893142084"/>
                    </a:ext>
                  </a:extLst>
                </a:gridCol>
                <a:gridCol w="3128442">
                  <a:extLst>
                    <a:ext uri="{9D8B030D-6E8A-4147-A177-3AD203B41FA5}">
                      <a16:colId xmlns:a16="http://schemas.microsoft.com/office/drawing/2014/main" val="1920668435"/>
                    </a:ext>
                  </a:extLst>
                </a:gridCol>
              </a:tblGrid>
              <a:tr h="500225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BP 2016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BP 2017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2734"/>
                  </a:ext>
                </a:extLst>
              </a:tr>
              <a:tr h="6026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Charges générales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694 712,00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728 620,00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6292671"/>
                  </a:ext>
                </a:extLst>
              </a:tr>
              <a:tr h="6026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Charges de Personnel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1 346 783,00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1 395 720,00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9775383"/>
                  </a:ext>
                </a:extLst>
              </a:tr>
              <a:tr h="6026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Charges de gestion courante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155 801,00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158 800,00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4263123"/>
                  </a:ext>
                </a:extLst>
              </a:tr>
              <a:tr h="6026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atténuation de produits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3 500,00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0468078"/>
                  </a:ext>
                </a:extLst>
              </a:tr>
              <a:tr h="6026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Charges Financières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160 000,00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165 000,00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7346923"/>
                  </a:ext>
                </a:extLst>
              </a:tr>
              <a:tr h="6026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Charges exceptionnelles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2 000,00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3 500,00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6514346"/>
                  </a:ext>
                </a:extLst>
              </a:tr>
              <a:tr h="6026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vrt à l'investissement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358 000,00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116 158,48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4625"/>
                  </a:ext>
                </a:extLst>
              </a:tr>
              <a:tr h="60261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</a:rPr>
                        <a:t>opération d'Ordre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95 900,00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95 700,00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3998901"/>
                  </a:ext>
                </a:extLst>
              </a:tr>
              <a:tr h="602611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2 813 196,00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2 666 998,48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8838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080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Charges Générales :     728 620 €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Réinscriptions des sommes inscrites au BP 2016</a:t>
            </a:r>
          </a:p>
          <a:p>
            <a:r>
              <a:rPr lang="fr-FR" dirty="0"/>
              <a:t>20 ans du jumelage</a:t>
            </a:r>
          </a:p>
          <a:p>
            <a:r>
              <a:rPr lang="fr-FR" dirty="0"/>
              <a:t>Inscription en crédit bail de 51 000 € en prévision:</a:t>
            </a:r>
          </a:p>
          <a:p>
            <a:pPr lvl="1"/>
            <a:r>
              <a:rPr lang="fr-FR" dirty="0"/>
              <a:t>Leasing des photocopieur ( en cours)</a:t>
            </a:r>
          </a:p>
          <a:p>
            <a:pPr lvl="1"/>
            <a:r>
              <a:rPr lang="fr-FR" dirty="0"/>
              <a:t>Achat d’un nouveau logiciel pour la gestion du périscolaire et du multi-accueil</a:t>
            </a:r>
          </a:p>
          <a:p>
            <a:pPr lvl="1"/>
            <a:r>
              <a:rPr lang="fr-FR" dirty="0"/>
              <a:t>Prévision d’acquisition d’un nouveau véhicule ( leasing ou achat)</a:t>
            </a:r>
          </a:p>
        </p:txBody>
      </p:sp>
    </p:spTree>
    <p:extLst>
      <p:ext uri="{BB962C8B-B14F-4D97-AF65-F5344CB8AC3E}">
        <p14:creationId xmlns:p14="http://schemas.microsoft.com/office/powerpoint/2010/main" val="3635484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Charges de Personnel :   1 395 720 €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Retours de disponibilité ( juin et aout) ?</a:t>
            </a:r>
          </a:p>
          <a:p>
            <a:r>
              <a:rPr lang="fr-FR" dirty="0"/>
              <a:t>CAE Administratif ( 26 h pour 5 mois : aout à décembre) </a:t>
            </a:r>
          </a:p>
          <a:p>
            <a:r>
              <a:rPr lang="fr-FR" dirty="0"/>
              <a:t>2 emplois civiques</a:t>
            </a:r>
          </a:p>
          <a:p>
            <a:r>
              <a:rPr lang="fr-FR" dirty="0"/>
              <a:t>Au 1er janvier</a:t>
            </a:r>
          </a:p>
          <a:p>
            <a:pPr lvl="1"/>
            <a:r>
              <a:rPr lang="fr-FR" dirty="0"/>
              <a:t>Reclassement du personnel ( grade)</a:t>
            </a:r>
          </a:p>
          <a:p>
            <a:pPr lvl="1"/>
            <a:r>
              <a:rPr lang="fr-FR" dirty="0"/>
              <a:t>Augmentation des charges</a:t>
            </a:r>
          </a:p>
          <a:p>
            <a:pPr lvl="1"/>
            <a:r>
              <a:rPr lang="fr-FR" dirty="0"/>
              <a:t>Augmentation du SMIG</a:t>
            </a:r>
          </a:p>
          <a:p>
            <a:r>
              <a:rPr lang="fr-FR" dirty="0"/>
              <a:t>Au 1</a:t>
            </a:r>
            <a:r>
              <a:rPr lang="fr-FR" baseline="30000" dirty="0"/>
              <a:t>er</a:t>
            </a:r>
            <a:r>
              <a:rPr lang="fr-FR" dirty="0"/>
              <a:t> février</a:t>
            </a:r>
          </a:p>
          <a:p>
            <a:pPr lvl="1"/>
            <a:r>
              <a:rPr lang="fr-FR" dirty="0"/>
              <a:t>Augmentation de l’indice de 0,6%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942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Charges de gestion courante :    158 800 €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Réinscription des sommes du BP 2016  ( 155 801 €)</a:t>
            </a:r>
          </a:p>
          <a:p>
            <a:r>
              <a:rPr lang="fr-FR" dirty="0"/>
              <a:t>Changement d’indice pour le calcul des indemnités ( + 1500 €)</a:t>
            </a:r>
          </a:p>
        </p:txBody>
      </p:sp>
    </p:spTree>
    <p:extLst>
      <p:ext uri="{BB962C8B-B14F-4D97-AF65-F5344CB8AC3E}">
        <p14:creationId xmlns:p14="http://schemas.microsoft.com/office/powerpoint/2010/main" val="3761438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Subventions aux associations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0" y="1434142"/>
            <a:ext cx="8309113" cy="53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0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Charges Financières :  165  000 €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Intérêts de la dette :    135 500€</a:t>
            </a:r>
          </a:p>
          <a:p>
            <a:r>
              <a:rPr lang="fr-FR" dirty="0"/>
              <a:t>Intérêts nouveau prêts : 20 000 € ( annuel s/s réserve de réalisation)</a:t>
            </a:r>
          </a:p>
          <a:p>
            <a:r>
              <a:rPr lang="fr-FR" dirty="0"/>
              <a:t>Autre intérêts (ligne de trésorerie)  : 10 000 €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595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dépenses prévisionnelles </a:t>
            </a:r>
            <a:r>
              <a:rPr lang="fr-FR" sz="2000" dirty="0"/>
              <a:t>:   chapitre  014/67/ 023/042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Atténuation de charges ( 014)  :   3 500 €  ( Fonds de péréquation intercommunal et communal)</a:t>
            </a:r>
          </a:p>
          <a:p>
            <a:r>
              <a:rPr lang="fr-FR" dirty="0"/>
              <a:t>Charges exceptionnelles ( 67 )  :  3 500 €  ( annulation de titres et autres charges exceptionnelles)</a:t>
            </a:r>
          </a:p>
          <a:p>
            <a:r>
              <a:rPr lang="fr-FR" dirty="0" err="1"/>
              <a:t>Vrt</a:t>
            </a:r>
            <a:r>
              <a:rPr lang="fr-FR" dirty="0"/>
              <a:t> à l’investissement ( 023) :  116 158,48 € ( 358 000 € en 2016)</a:t>
            </a:r>
          </a:p>
          <a:p>
            <a:r>
              <a:rPr lang="fr-FR" dirty="0"/>
              <a:t>Opération d’Ordre ( 042)  :95 700 €  </a:t>
            </a:r>
          </a:p>
        </p:txBody>
      </p:sp>
    </p:spTree>
    <p:extLst>
      <p:ext uri="{BB962C8B-B14F-4D97-AF65-F5344CB8AC3E}">
        <p14:creationId xmlns:p14="http://schemas.microsoft.com/office/powerpoint/2010/main" val="386544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FONCTIONNEMENT</a:t>
            </a:r>
          </a:p>
        </p:txBody>
      </p:sp>
    </p:spTree>
    <p:extLst>
      <p:ext uri="{BB962C8B-B14F-4D97-AF65-F5344CB8AC3E}">
        <p14:creationId xmlns:p14="http://schemas.microsoft.com/office/powerpoint/2010/main" val="425285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41845"/>
          </a:xfrm>
        </p:spPr>
        <p:txBody>
          <a:bodyPr/>
          <a:lstStyle/>
          <a:p>
            <a:r>
              <a:rPr lang="fr-FR" dirty="0"/>
              <a:t>RECETTES PREVISIONNELLES</a:t>
            </a:r>
          </a:p>
        </p:txBody>
      </p:sp>
    </p:spTree>
    <p:extLst>
      <p:ext uri="{BB962C8B-B14F-4D97-AF65-F5344CB8AC3E}">
        <p14:creationId xmlns:p14="http://schemas.microsoft.com/office/powerpoint/2010/main" val="3545975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07157"/>
              </p:ext>
            </p:extLst>
          </p:nvPr>
        </p:nvGraphicFramePr>
        <p:xfrm>
          <a:off x="530088" y="503583"/>
          <a:ext cx="10760765" cy="5724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3684">
                  <a:extLst>
                    <a:ext uri="{9D8B030D-6E8A-4147-A177-3AD203B41FA5}">
                      <a16:colId xmlns:a16="http://schemas.microsoft.com/office/drawing/2014/main" val="30235146"/>
                    </a:ext>
                  </a:extLst>
                </a:gridCol>
                <a:gridCol w="3219700">
                  <a:extLst>
                    <a:ext uri="{9D8B030D-6E8A-4147-A177-3AD203B41FA5}">
                      <a16:colId xmlns:a16="http://schemas.microsoft.com/office/drawing/2014/main" val="102409091"/>
                    </a:ext>
                  </a:extLst>
                </a:gridCol>
                <a:gridCol w="2537381">
                  <a:extLst>
                    <a:ext uri="{9D8B030D-6E8A-4147-A177-3AD203B41FA5}">
                      <a16:colId xmlns:a16="http://schemas.microsoft.com/office/drawing/2014/main" val="4200077888"/>
                    </a:ext>
                  </a:extLst>
                </a:gridCol>
              </a:tblGrid>
              <a:tr h="520449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BP  2016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BP 2017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9725735"/>
                  </a:ext>
                </a:extLst>
              </a:tr>
              <a:tr h="5204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atténuation charges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85 000,00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7411425"/>
                  </a:ext>
                </a:extLst>
              </a:tr>
              <a:tr h="5204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produits des services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203 950,00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198650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8267664"/>
                  </a:ext>
                </a:extLst>
              </a:tr>
              <a:tr h="5204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Impôts et taxes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1 390 600,00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1450517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4090433"/>
                  </a:ext>
                </a:extLst>
              </a:tr>
              <a:tr h="5204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Dotations et participations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511 900,00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505900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858353"/>
                  </a:ext>
                </a:extLst>
              </a:tr>
              <a:tr h="5204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autres produits de gestion courante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13 725,00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13700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5751224"/>
                  </a:ext>
                </a:extLst>
              </a:tr>
              <a:tr h="5204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produits financiers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3,00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1537280"/>
                  </a:ext>
                </a:extLst>
              </a:tr>
              <a:tr h="5204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Produits exceptionnels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1 500,03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1500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75386"/>
                  </a:ext>
                </a:extLst>
              </a:tr>
              <a:tr h="5204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résultat reporté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601 517,97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487728,48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09344"/>
                  </a:ext>
                </a:extLst>
              </a:tr>
              <a:tr h="5204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opération d'Ordre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5 000,00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5000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8401996"/>
                  </a:ext>
                </a:extLst>
              </a:tr>
              <a:tr h="5204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2 813 196,00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2666998,48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837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9380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Atténuation de produits : 4 000 € </a:t>
            </a:r>
            <a:r>
              <a:rPr lang="fr-FR" sz="2400" dirty="0"/>
              <a:t>( 85 000 €)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Transfert  des aides emplois d’avenir ( 20 000 €) et  jeunes ( 26 000 €) dans les dotations et participation ( changement des règles comptables)</a:t>
            </a:r>
          </a:p>
        </p:txBody>
      </p:sp>
    </p:spTree>
    <p:extLst>
      <p:ext uri="{BB962C8B-B14F-4D97-AF65-F5344CB8AC3E}">
        <p14:creationId xmlns:p14="http://schemas.microsoft.com/office/powerpoint/2010/main" val="1235132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Produits des services : 198 650 € </a:t>
            </a:r>
            <a:r>
              <a:rPr lang="fr-FR" sz="2400" dirty="0"/>
              <a:t>( 203 950 €)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Prévision en baisse des coupes de bois ( - 5 000 €)</a:t>
            </a:r>
          </a:p>
          <a:p>
            <a:r>
              <a:rPr lang="fr-FR" dirty="0"/>
              <a:t>Réinscription des autre recettes</a:t>
            </a:r>
          </a:p>
        </p:txBody>
      </p:sp>
    </p:spTree>
    <p:extLst>
      <p:ext uri="{BB962C8B-B14F-4D97-AF65-F5344CB8AC3E}">
        <p14:creationId xmlns:p14="http://schemas.microsoft.com/office/powerpoint/2010/main" val="1392565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Impôts et Taxes : 1 450 517 € </a:t>
            </a:r>
            <a:r>
              <a:rPr lang="fr-FR" sz="2400" dirty="0"/>
              <a:t>(1 390 600 €)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Prévision de 1,3 % de hausse des contributions directes </a:t>
            </a:r>
            <a:r>
              <a:rPr lang="fr-FR" sz="2400" dirty="0"/>
              <a:t>( 1,5% entre 2015 et 2016 )</a:t>
            </a:r>
          </a:p>
          <a:p>
            <a:r>
              <a:rPr lang="fr-FR" sz="2400" dirty="0"/>
              <a:t>FPIC : 55 000 € ( contributeur en 2015 )</a:t>
            </a:r>
          </a:p>
          <a:p>
            <a:r>
              <a:rPr lang="fr-FR" sz="2400" dirty="0"/>
              <a:t>Autres recettes stables</a:t>
            </a:r>
          </a:p>
        </p:txBody>
      </p:sp>
    </p:spTree>
    <p:extLst>
      <p:ext uri="{BB962C8B-B14F-4D97-AF65-F5344CB8AC3E}">
        <p14:creationId xmlns:p14="http://schemas.microsoft.com/office/powerpoint/2010/main" val="7445077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Dotations et Participations : 505 900 € </a:t>
            </a:r>
            <a:r>
              <a:rPr lang="fr-FR" sz="2400" dirty="0"/>
              <a:t>(511 900 €)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Inscription d’une dernière baisse de la DGF ( - 50 000 €)</a:t>
            </a:r>
          </a:p>
          <a:p>
            <a:r>
              <a:rPr lang="fr-FR" dirty="0"/>
              <a:t>Inscription remboursement emplois aidés ( + 46 000 €) </a:t>
            </a:r>
          </a:p>
        </p:txBody>
      </p:sp>
    </p:spTree>
    <p:extLst>
      <p:ext uri="{BB962C8B-B14F-4D97-AF65-F5344CB8AC3E}">
        <p14:creationId xmlns:p14="http://schemas.microsoft.com/office/powerpoint/2010/main" val="3755583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	Autres recettes prévisionnelles :  				</a:t>
            </a:r>
            <a:r>
              <a:rPr lang="fr-FR" sz="2400" dirty="0"/>
              <a:t>chap. 75/76/77/042/reports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Autres produits de gestion courante (75) :     13 700 € ( location) </a:t>
            </a:r>
          </a:p>
          <a:p>
            <a:r>
              <a:rPr lang="fr-FR" dirty="0"/>
              <a:t>Produits financiers ( 76 )  :  3 € </a:t>
            </a:r>
          </a:p>
          <a:p>
            <a:r>
              <a:rPr lang="fr-FR" dirty="0"/>
              <a:t>Produits exceptionnels ( 77 )  : 1 500 € </a:t>
            </a:r>
          </a:p>
          <a:p>
            <a:pPr lvl="1"/>
            <a:r>
              <a:rPr lang="fr-FR" dirty="0"/>
              <a:t>Annulation de mandats : 500 €</a:t>
            </a:r>
          </a:p>
          <a:p>
            <a:pPr lvl="1"/>
            <a:r>
              <a:rPr lang="fr-FR" dirty="0"/>
              <a:t>Produits exceptionnels : 1 000 €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/>
              <a:t>Opération d’Ordre (  042 ) :  5 000 €</a:t>
            </a:r>
          </a:p>
          <a:p>
            <a:pPr lvl="1"/>
            <a:endParaRPr lang="fr-FR" dirty="0"/>
          </a:p>
          <a:p>
            <a:r>
              <a:rPr lang="fr-FR" dirty="0"/>
              <a:t>Résultat 2016 :  487 728,48 €</a:t>
            </a:r>
          </a:p>
        </p:txBody>
      </p:sp>
    </p:spTree>
    <p:extLst>
      <p:ext uri="{BB962C8B-B14F-4D97-AF65-F5344CB8AC3E}">
        <p14:creationId xmlns:p14="http://schemas.microsoft.com/office/powerpoint/2010/main" val="39555802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Section d’Investissement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/>
              <a:t>2 376 409,99€</a:t>
            </a:r>
          </a:p>
          <a:p>
            <a:r>
              <a:rPr lang="fr-FR" sz="3200" dirty="0"/>
              <a:t>( 2 204 249,26 en 2016)</a:t>
            </a:r>
          </a:p>
        </p:txBody>
      </p:sp>
    </p:spTree>
    <p:extLst>
      <p:ext uri="{BB962C8B-B14F-4D97-AF65-F5344CB8AC3E}">
        <p14:creationId xmlns:p14="http://schemas.microsoft.com/office/powerpoint/2010/main" val="35480091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	DEPENSES  :   2 376 409,89 €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Equipements  : 1 722 873 €</a:t>
            </a:r>
          </a:p>
          <a:p>
            <a:pPr lvl="1"/>
            <a:r>
              <a:rPr lang="fr-FR" dirty="0"/>
              <a:t>Immobilisations : 30 000€</a:t>
            </a:r>
          </a:p>
          <a:p>
            <a:pPr lvl="1"/>
            <a:r>
              <a:rPr lang="fr-FR" dirty="0"/>
              <a:t>Equipements : 1 692 873 €</a:t>
            </a:r>
          </a:p>
          <a:p>
            <a:r>
              <a:rPr lang="fr-FR" dirty="0"/>
              <a:t>Financières  :  251 000 €</a:t>
            </a:r>
          </a:p>
          <a:p>
            <a:r>
              <a:rPr lang="fr-FR" dirty="0"/>
              <a:t>D’ordre  :  5000 €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RAR 2016  :  57 730,86 €</a:t>
            </a:r>
          </a:p>
          <a:p>
            <a:r>
              <a:rPr lang="fr-FR" dirty="0"/>
              <a:t>Solde d’exécution 2016  :  339 806,03 €</a:t>
            </a:r>
          </a:p>
        </p:txBody>
      </p:sp>
    </p:spTree>
    <p:extLst>
      <p:ext uri="{BB962C8B-B14F-4D97-AF65-F5344CB8AC3E}">
        <p14:creationId xmlns:p14="http://schemas.microsoft.com/office/powerpoint/2010/main" val="145003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57350"/>
              </p:ext>
            </p:extLst>
          </p:nvPr>
        </p:nvGraphicFramePr>
        <p:xfrm>
          <a:off x="238540" y="212035"/>
          <a:ext cx="11714922" cy="6530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652">
                  <a:extLst>
                    <a:ext uri="{9D8B030D-6E8A-4147-A177-3AD203B41FA5}">
                      <a16:colId xmlns:a16="http://schemas.microsoft.com/office/drawing/2014/main" val="1452997549"/>
                    </a:ext>
                  </a:extLst>
                </a:gridCol>
                <a:gridCol w="1168787">
                  <a:extLst>
                    <a:ext uri="{9D8B030D-6E8A-4147-A177-3AD203B41FA5}">
                      <a16:colId xmlns:a16="http://schemas.microsoft.com/office/drawing/2014/main" val="3108549486"/>
                    </a:ext>
                  </a:extLst>
                </a:gridCol>
                <a:gridCol w="2581070">
                  <a:extLst>
                    <a:ext uri="{9D8B030D-6E8A-4147-A177-3AD203B41FA5}">
                      <a16:colId xmlns:a16="http://schemas.microsoft.com/office/drawing/2014/main" val="1046155237"/>
                    </a:ext>
                  </a:extLst>
                </a:gridCol>
                <a:gridCol w="2121132">
                  <a:extLst>
                    <a:ext uri="{9D8B030D-6E8A-4147-A177-3AD203B41FA5}">
                      <a16:colId xmlns:a16="http://schemas.microsoft.com/office/drawing/2014/main" val="3951562003"/>
                    </a:ext>
                  </a:extLst>
                </a:gridCol>
                <a:gridCol w="2857034">
                  <a:extLst>
                    <a:ext uri="{9D8B030D-6E8A-4147-A177-3AD203B41FA5}">
                      <a16:colId xmlns:a16="http://schemas.microsoft.com/office/drawing/2014/main" val="390474525"/>
                    </a:ext>
                  </a:extLst>
                </a:gridCol>
                <a:gridCol w="1688247">
                  <a:extLst>
                    <a:ext uri="{9D8B030D-6E8A-4147-A177-3AD203B41FA5}">
                      <a16:colId xmlns:a16="http://schemas.microsoft.com/office/drawing/2014/main" val="2608378554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VOIRIE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opérations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montant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affectation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montant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92264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1711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signalisation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1289232"/>
                  </a:ext>
                </a:extLst>
              </a:tr>
              <a:tr h="4457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402 610,00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1712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mobilier urbain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6 000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mobilier urbain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2 088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174086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abris bus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3 912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985341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1713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éclairage public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12 030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262859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1714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enrobé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22 380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Grilles EP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5224639"/>
                  </a:ext>
                </a:extLst>
              </a:tr>
              <a:tr h="445714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Reprise Rue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816800"/>
                  </a:ext>
                </a:extLst>
              </a:tr>
              <a:tr h="445714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reprise RP U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14325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Rue du Château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7 380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7394309"/>
                  </a:ext>
                </a:extLst>
              </a:tr>
              <a:tr h="445714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1715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aménagements divers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165 250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parking R du Port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17 758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8733182"/>
                  </a:ext>
                </a:extLst>
              </a:tr>
              <a:tr h="445714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desserte bus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140 226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839307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alios ingénierie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2 040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163459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Etude EVI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5 224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65619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1716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Autorisation de programme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191 950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trottoirs rue de Gaulle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191 952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763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30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Dépenses réelles de Fonctionnement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Les dépenses réelles de fonctionnement sont en baisse de 37 919,81€  soit – 1,8%</a:t>
            </a:r>
          </a:p>
          <a:p>
            <a:r>
              <a:rPr lang="fr-FR" dirty="0"/>
              <a:t>Pas de secteur particulier « d’économie » sur ce budget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ECD04E3-FE07-4BF9-B808-F3EE6B9000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8592574"/>
              </p:ext>
            </p:extLst>
          </p:nvPr>
        </p:nvGraphicFramePr>
        <p:xfrm>
          <a:off x="477078" y="1825624"/>
          <a:ext cx="5695122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959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96773"/>
              </p:ext>
            </p:extLst>
          </p:nvPr>
        </p:nvGraphicFramePr>
        <p:xfrm>
          <a:off x="238539" y="278296"/>
          <a:ext cx="11582401" cy="633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579">
                  <a:extLst>
                    <a:ext uri="{9D8B030D-6E8A-4147-A177-3AD203B41FA5}">
                      <a16:colId xmlns:a16="http://schemas.microsoft.com/office/drawing/2014/main" val="2762795819"/>
                    </a:ext>
                  </a:extLst>
                </a:gridCol>
                <a:gridCol w="1453143">
                  <a:extLst>
                    <a:ext uri="{9D8B030D-6E8A-4147-A177-3AD203B41FA5}">
                      <a16:colId xmlns:a16="http://schemas.microsoft.com/office/drawing/2014/main" val="2968618782"/>
                    </a:ext>
                  </a:extLst>
                </a:gridCol>
                <a:gridCol w="1980262">
                  <a:extLst>
                    <a:ext uri="{9D8B030D-6E8A-4147-A177-3AD203B41FA5}">
                      <a16:colId xmlns:a16="http://schemas.microsoft.com/office/drawing/2014/main" val="2995990133"/>
                    </a:ext>
                  </a:extLst>
                </a:gridCol>
                <a:gridCol w="1495882">
                  <a:extLst>
                    <a:ext uri="{9D8B030D-6E8A-4147-A177-3AD203B41FA5}">
                      <a16:colId xmlns:a16="http://schemas.microsoft.com/office/drawing/2014/main" val="2364390858"/>
                    </a:ext>
                  </a:extLst>
                </a:gridCol>
                <a:gridCol w="3480205">
                  <a:extLst>
                    <a:ext uri="{9D8B030D-6E8A-4147-A177-3AD203B41FA5}">
                      <a16:colId xmlns:a16="http://schemas.microsoft.com/office/drawing/2014/main" val="1501956047"/>
                    </a:ext>
                  </a:extLst>
                </a:gridCol>
                <a:gridCol w="1463330">
                  <a:extLst>
                    <a:ext uri="{9D8B030D-6E8A-4147-A177-3AD203B41FA5}">
                      <a16:colId xmlns:a16="http://schemas.microsoft.com/office/drawing/2014/main" val="3662180029"/>
                    </a:ext>
                  </a:extLst>
                </a:gridCol>
              </a:tblGrid>
              <a:tr h="359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BATIMENTS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opérations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montant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affectation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montant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16850"/>
                  </a:ext>
                </a:extLst>
              </a:tr>
              <a:tr h="35952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1731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sport/animation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1 150 709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aire de jeux/mise au normes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3392889"/>
                  </a:ext>
                </a:extLst>
              </a:tr>
              <a:tr h="3424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1 249 421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CLSH / accessibilité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20 940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3719648"/>
                  </a:ext>
                </a:extLst>
              </a:tr>
              <a:tr h="35952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CLSH / sécurisation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3 565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0787750"/>
                  </a:ext>
                </a:extLst>
              </a:tr>
              <a:tr h="35952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foot main courante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3 399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7080849"/>
                  </a:ext>
                </a:extLst>
              </a:tr>
              <a:tr h="35952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Vestiaire/salle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1 120 805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1015888"/>
                  </a:ext>
                </a:extLst>
              </a:tr>
              <a:tr h="34240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1733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petite enfance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20 988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insonorisation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926769"/>
                  </a:ext>
                </a:extLst>
              </a:tr>
              <a:tr h="34240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HGA/accessibilité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7 920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8898511"/>
                  </a:ext>
                </a:extLst>
              </a:tr>
              <a:tr h="35952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HGA/ Jeux exterieur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10 068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271916"/>
                  </a:ext>
                </a:extLst>
              </a:tr>
              <a:tr h="34240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1734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scolaires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15 000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EMA / climatisation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6874843"/>
                  </a:ext>
                </a:extLst>
              </a:tr>
              <a:tr h="34240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ECE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4856808"/>
                  </a:ext>
                </a:extLst>
              </a:tr>
              <a:tr h="35952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ECO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9524571"/>
                  </a:ext>
                </a:extLst>
              </a:tr>
              <a:tr h="35952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1735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administratif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12 090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video surveillance / TP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9 090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0708810"/>
                  </a:ext>
                </a:extLst>
              </a:tr>
              <a:tr h="35952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cimetière / logiciel/géomètre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9290513"/>
                  </a:ext>
                </a:extLst>
              </a:tr>
              <a:tr h="34240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1737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autres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50 634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foret communal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2 700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803400"/>
                  </a:ext>
                </a:extLst>
              </a:tr>
              <a:tr h="34240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église / accessibilité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12 840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78109"/>
                  </a:ext>
                </a:extLst>
              </a:tr>
              <a:tr h="34240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atelier /drainage/ EP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3 000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3130757"/>
                  </a:ext>
                </a:extLst>
              </a:tr>
              <a:tr h="359528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rénovation fontaine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32 094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212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3647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64978"/>
              </p:ext>
            </p:extLst>
          </p:nvPr>
        </p:nvGraphicFramePr>
        <p:xfrm>
          <a:off x="556589" y="291549"/>
          <a:ext cx="11277601" cy="6228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0237">
                  <a:extLst>
                    <a:ext uri="{9D8B030D-6E8A-4147-A177-3AD203B41FA5}">
                      <a16:colId xmlns:a16="http://schemas.microsoft.com/office/drawing/2014/main" val="157710242"/>
                    </a:ext>
                  </a:extLst>
                </a:gridCol>
                <a:gridCol w="1086998">
                  <a:extLst>
                    <a:ext uri="{9D8B030D-6E8A-4147-A177-3AD203B41FA5}">
                      <a16:colId xmlns:a16="http://schemas.microsoft.com/office/drawing/2014/main" val="3151519008"/>
                    </a:ext>
                  </a:extLst>
                </a:gridCol>
                <a:gridCol w="2400453">
                  <a:extLst>
                    <a:ext uri="{9D8B030D-6E8A-4147-A177-3AD203B41FA5}">
                      <a16:colId xmlns:a16="http://schemas.microsoft.com/office/drawing/2014/main" val="913548076"/>
                    </a:ext>
                  </a:extLst>
                </a:gridCol>
                <a:gridCol w="1972700">
                  <a:extLst>
                    <a:ext uri="{9D8B030D-6E8A-4147-A177-3AD203B41FA5}">
                      <a16:colId xmlns:a16="http://schemas.microsoft.com/office/drawing/2014/main" val="864638255"/>
                    </a:ext>
                  </a:extLst>
                </a:gridCol>
                <a:gridCol w="2657105">
                  <a:extLst>
                    <a:ext uri="{9D8B030D-6E8A-4147-A177-3AD203B41FA5}">
                      <a16:colId xmlns:a16="http://schemas.microsoft.com/office/drawing/2014/main" val="2312640056"/>
                    </a:ext>
                  </a:extLst>
                </a:gridCol>
                <a:gridCol w="1570108">
                  <a:extLst>
                    <a:ext uri="{9D8B030D-6E8A-4147-A177-3AD203B41FA5}">
                      <a16:colId xmlns:a16="http://schemas.microsoft.com/office/drawing/2014/main" val="614792455"/>
                    </a:ext>
                  </a:extLst>
                </a:gridCol>
              </a:tblGrid>
              <a:tr h="7417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Equipement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opérations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Intitulé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montant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affectation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montant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11867"/>
                  </a:ext>
                </a:extLst>
              </a:tr>
              <a:tr h="636591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1741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Sport /animation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1 260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CLSH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3746173"/>
                  </a:ext>
                </a:extLst>
              </a:tr>
              <a:tr h="6062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40 680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1742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Culturel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3252020"/>
                  </a:ext>
                </a:extLst>
              </a:tr>
              <a:tr h="60627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1743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Petite enfance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1 920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HGA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7426275"/>
                  </a:ext>
                </a:extLst>
              </a:tr>
              <a:tr h="60627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1744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Scolaire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15 000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0302178"/>
                  </a:ext>
                </a:extLst>
              </a:tr>
              <a:tr h="60627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1745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administratif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Extincteurs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4496857"/>
                  </a:ext>
                </a:extLst>
              </a:tr>
              <a:tr h="60627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1746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Technique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15 000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service technique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13 000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0705808"/>
                  </a:ext>
                </a:extLst>
              </a:tr>
              <a:tr h="60627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illuminations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2 000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3546734"/>
                  </a:ext>
                </a:extLst>
              </a:tr>
              <a:tr h="60627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1747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entretien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2 500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four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2 000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486012"/>
                  </a:ext>
                </a:extLst>
              </a:tr>
              <a:tr h="606277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40 680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tapis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596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4479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</a:t>
            </a:r>
            <a:r>
              <a:rPr lang="fr-FR" b="1" dirty="0"/>
              <a:t>RECETTES  :   2 376 409,89 €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6" y="1825624"/>
            <a:ext cx="11131826" cy="4601679"/>
          </a:xfrm>
        </p:spPr>
        <p:txBody>
          <a:bodyPr/>
          <a:lstStyle/>
          <a:p>
            <a:r>
              <a:rPr lang="fr-FR" dirty="0"/>
              <a:t>Subventions d’Investissement  :  586 135 €</a:t>
            </a:r>
          </a:p>
          <a:p>
            <a:r>
              <a:rPr lang="fr-FR" dirty="0"/>
              <a:t>Emprunts : 1 078 879,52 €</a:t>
            </a:r>
          </a:p>
          <a:p>
            <a:r>
              <a:rPr lang="fr-FR" dirty="0"/>
              <a:t>Financières  :  404 170,62 €</a:t>
            </a:r>
          </a:p>
          <a:p>
            <a:r>
              <a:rPr lang="fr-FR" dirty="0"/>
              <a:t>D’ordre  :  21 858,48 €</a:t>
            </a:r>
          </a:p>
          <a:p>
            <a:endParaRPr lang="fr-FR" dirty="0"/>
          </a:p>
          <a:p>
            <a:r>
              <a:rPr lang="fr-FR" dirty="0"/>
              <a:t>RAR 2016  :  94 366,27 €</a:t>
            </a:r>
          </a:p>
        </p:txBody>
      </p:sp>
    </p:spTree>
    <p:extLst>
      <p:ext uri="{BB962C8B-B14F-4D97-AF65-F5344CB8AC3E}">
        <p14:creationId xmlns:p14="http://schemas.microsoft.com/office/powerpoint/2010/main" val="33412982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Subventions d’Investissement  :  586 135 €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/>
          <a:lstStyle/>
          <a:p>
            <a:r>
              <a:rPr lang="fr-FR" dirty="0"/>
              <a:t>CAB ( 13151) : 57 500 € </a:t>
            </a:r>
          </a:p>
          <a:p>
            <a:pPr lvl="1"/>
            <a:r>
              <a:rPr lang="fr-FR" dirty="0"/>
              <a:t>Aide au C: 50 000 € </a:t>
            </a:r>
            <a:r>
              <a:rPr lang="fr-FR" sz="1600" dirty="0"/>
              <a:t>(15 000€ ( trottoirs), 15 000 € ( Bus), 15 000 € (vestiaire), 5 000 € ( accessibilité)</a:t>
            </a:r>
          </a:p>
          <a:p>
            <a:pPr lvl="1"/>
            <a:r>
              <a:rPr lang="fr-FR" dirty="0"/>
              <a:t>Valorisation du patrimoine :  7 500 € ( </a:t>
            </a:r>
            <a:r>
              <a:rPr lang="fr-FR" sz="1600" dirty="0"/>
              <a:t>fontaines)</a:t>
            </a:r>
            <a:endParaRPr lang="fr-FR" dirty="0"/>
          </a:p>
          <a:p>
            <a:r>
              <a:rPr lang="fr-FR" dirty="0"/>
              <a:t>Réserve Parlementaire ( 1321)  :  50 000 € </a:t>
            </a:r>
            <a:r>
              <a:rPr lang="fr-FR" sz="1600" dirty="0"/>
              <a:t>( vestiaires/salles)</a:t>
            </a:r>
            <a:r>
              <a:rPr lang="fr-FR" dirty="0"/>
              <a:t> </a:t>
            </a:r>
          </a:p>
          <a:p>
            <a:r>
              <a:rPr lang="fr-FR" dirty="0"/>
              <a:t>Région ( 1322) 106 760 € </a:t>
            </a:r>
            <a:r>
              <a:rPr lang="fr-FR" sz="1600" dirty="0"/>
              <a:t>( 98 070 € ( vestiaire/salle) , 8 690 € ( accessibilité)</a:t>
            </a:r>
            <a:endParaRPr lang="fr-FR" dirty="0"/>
          </a:p>
          <a:p>
            <a:r>
              <a:rPr lang="fr-FR" dirty="0"/>
              <a:t>Département ( 1323)  :  50 500 </a:t>
            </a:r>
            <a:r>
              <a:rPr lang="fr-FR" sz="1600" dirty="0"/>
              <a:t>( 7 500 € ( Bus) , 40 000 € (vestiaire/salle), 3 000 € ( fontaines)</a:t>
            </a:r>
            <a:endParaRPr lang="fr-FR" dirty="0"/>
          </a:p>
          <a:p>
            <a:r>
              <a:rPr lang="fr-FR" dirty="0"/>
              <a:t>Autres ( 1328)  :  81 600 € </a:t>
            </a:r>
            <a:r>
              <a:rPr lang="fr-FR" sz="1600" dirty="0"/>
              <a:t>( FFF: 65 000 € ( vestiaire/terrain), Chalonvillars : 15 000 €( bus), Siagep 1600€ ( électricité)</a:t>
            </a:r>
            <a:endParaRPr lang="fr-FR" dirty="0"/>
          </a:p>
          <a:p>
            <a:r>
              <a:rPr lang="fr-FR" dirty="0"/>
              <a:t>DETR ( 1341)  :  239 775 € </a:t>
            </a:r>
            <a:r>
              <a:rPr lang="fr-FR" sz="1600" dirty="0"/>
              <a:t>( 150 000 € ( vestiaire/salle), 63 985 € ( trottoirs), 13 900 € ( Accessibilité),    1 190 € ( sécurisation)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6602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77078" y="543338"/>
          <a:ext cx="11264345" cy="5847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488">
                  <a:extLst>
                    <a:ext uri="{9D8B030D-6E8A-4147-A177-3AD203B41FA5}">
                      <a16:colId xmlns:a16="http://schemas.microsoft.com/office/drawing/2014/main" val="1365471813"/>
                    </a:ext>
                  </a:extLst>
                </a:gridCol>
                <a:gridCol w="1588562">
                  <a:extLst>
                    <a:ext uri="{9D8B030D-6E8A-4147-A177-3AD203B41FA5}">
                      <a16:colId xmlns:a16="http://schemas.microsoft.com/office/drawing/2014/main" val="2552029904"/>
                    </a:ext>
                  </a:extLst>
                </a:gridCol>
                <a:gridCol w="866488">
                  <a:extLst>
                    <a:ext uri="{9D8B030D-6E8A-4147-A177-3AD203B41FA5}">
                      <a16:colId xmlns:a16="http://schemas.microsoft.com/office/drawing/2014/main" val="3503794436"/>
                    </a:ext>
                  </a:extLst>
                </a:gridCol>
                <a:gridCol w="866488">
                  <a:extLst>
                    <a:ext uri="{9D8B030D-6E8A-4147-A177-3AD203B41FA5}">
                      <a16:colId xmlns:a16="http://schemas.microsoft.com/office/drawing/2014/main" val="2771801005"/>
                    </a:ext>
                  </a:extLst>
                </a:gridCol>
                <a:gridCol w="866488">
                  <a:extLst>
                    <a:ext uri="{9D8B030D-6E8A-4147-A177-3AD203B41FA5}">
                      <a16:colId xmlns:a16="http://schemas.microsoft.com/office/drawing/2014/main" val="722839750"/>
                    </a:ext>
                  </a:extLst>
                </a:gridCol>
                <a:gridCol w="866488">
                  <a:extLst>
                    <a:ext uri="{9D8B030D-6E8A-4147-A177-3AD203B41FA5}">
                      <a16:colId xmlns:a16="http://schemas.microsoft.com/office/drawing/2014/main" val="1710171865"/>
                    </a:ext>
                  </a:extLst>
                </a:gridCol>
                <a:gridCol w="866488">
                  <a:extLst>
                    <a:ext uri="{9D8B030D-6E8A-4147-A177-3AD203B41FA5}">
                      <a16:colId xmlns:a16="http://schemas.microsoft.com/office/drawing/2014/main" val="2087626524"/>
                    </a:ext>
                  </a:extLst>
                </a:gridCol>
                <a:gridCol w="866488">
                  <a:extLst>
                    <a:ext uri="{9D8B030D-6E8A-4147-A177-3AD203B41FA5}">
                      <a16:colId xmlns:a16="http://schemas.microsoft.com/office/drawing/2014/main" val="2173526028"/>
                    </a:ext>
                  </a:extLst>
                </a:gridCol>
                <a:gridCol w="866488">
                  <a:extLst>
                    <a:ext uri="{9D8B030D-6E8A-4147-A177-3AD203B41FA5}">
                      <a16:colId xmlns:a16="http://schemas.microsoft.com/office/drawing/2014/main" val="871639439"/>
                    </a:ext>
                  </a:extLst>
                </a:gridCol>
                <a:gridCol w="1010903">
                  <a:extLst>
                    <a:ext uri="{9D8B030D-6E8A-4147-A177-3AD203B41FA5}">
                      <a16:colId xmlns:a16="http://schemas.microsoft.com/office/drawing/2014/main" val="2423095901"/>
                    </a:ext>
                  </a:extLst>
                </a:gridCol>
                <a:gridCol w="866488">
                  <a:extLst>
                    <a:ext uri="{9D8B030D-6E8A-4147-A177-3AD203B41FA5}">
                      <a16:colId xmlns:a16="http://schemas.microsoft.com/office/drawing/2014/main" val="1792025725"/>
                    </a:ext>
                  </a:extLst>
                </a:gridCol>
                <a:gridCol w="866488">
                  <a:extLst>
                    <a:ext uri="{9D8B030D-6E8A-4147-A177-3AD203B41FA5}">
                      <a16:colId xmlns:a16="http://schemas.microsoft.com/office/drawing/2014/main" val="2193172300"/>
                    </a:ext>
                  </a:extLst>
                </a:gridCol>
              </a:tblGrid>
              <a:tr h="4903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opérations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affectation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montant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DETR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CAB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CD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RP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err="1">
                          <a:effectLst/>
                        </a:rPr>
                        <a:t>Region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Autres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total </a:t>
                      </a:r>
                      <a:r>
                        <a:rPr lang="fr-FR" sz="1400" u="none" strike="noStrike" dirty="0" err="1">
                          <a:effectLst/>
                        </a:rPr>
                        <a:t>subv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part ville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8993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1 713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éclairage public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12 030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1 600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SIAGEP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1 600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10 430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1004408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1 715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desserte bus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140 226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15 000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7 500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15 000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Chalonvillars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37 500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102 726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028916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1 716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trottoirs rue de Gaulle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191 950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63 985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15 000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78 985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112 965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853353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1 731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CLSH / accessibilité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20 940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6 980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2 510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4 363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13 853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7 087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5635110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1 731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CLSH / sécurisation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3 565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1 190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1 190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2 375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9136444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1 731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foot main courante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3 399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5 000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FFF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5 000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-1 601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2614738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1 731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Vestiaire/salle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1 120 805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150 000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15 000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40 000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50 000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98 070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60 000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FFF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413 070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707 735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111770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1 733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HGA/accessibilité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7 920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2 640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950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1 651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5 241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2 679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2283499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1 737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eglise / accessibilité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12 840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4 280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1 540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2 676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8 496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4 344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9659784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1 737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rénovation fontaine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32 094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10 700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7 500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3 000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21 200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10 894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9570668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totaux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1 545 769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239 775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57 500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50 500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50 000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106 760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81 600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586 135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959 634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056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3742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	Autres recettes 	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EMPRUNTS  :  1 078 879,52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371 144,52 € ( 2017)</a:t>
            </a:r>
          </a:p>
          <a:p>
            <a:r>
              <a:rPr lang="fr-FR" dirty="0"/>
              <a:t>707 735 € ( vestiaire/salle)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Financières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FCTVA (2015) :  56 000€</a:t>
            </a:r>
          </a:p>
          <a:p>
            <a:r>
              <a:rPr lang="fr-FR" dirty="0"/>
              <a:t>Taxe d’Aménagement : 45 000 €</a:t>
            </a:r>
          </a:p>
          <a:p>
            <a:r>
              <a:rPr lang="fr-FR" dirty="0"/>
              <a:t>Excédent de FCT :  303 170,62 €</a:t>
            </a:r>
          </a:p>
        </p:txBody>
      </p:sp>
    </p:spTree>
    <p:extLst>
      <p:ext uri="{BB962C8B-B14F-4D97-AF65-F5344CB8AC3E}">
        <p14:creationId xmlns:p14="http://schemas.microsoft.com/office/powerpoint/2010/main" val="2545752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046922" y="1219199"/>
          <a:ext cx="10402956" cy="5115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7068">
                  <a:extLst>
                    <a:ext uri="{9D8B030D-6E8A-4147-A177-3AD203B41FA5}">
                      <a16:colId xmlns:a16="http://schemas.microsoft.com/office/drawing/2014/main" val="3142031414"/>
                    </a:ext>
                  </a:extLst>
                </a:gridCol>
                <a:gridCol w="3681627">
                  <a:extLst>
                    <a:ext uri="{9D8B030D-6E8A-4147-A177-3AD203B41FA5}">
                      <a16:colId xmlns:a16="http://schemas.microsoft.com/office/drawing/2014/main" val="634214049"/>
                    </a:ext>
                  </a:extLst>
                </a:gridCol>
                <a:gridCol w="2794261">
                  <a:extLst>
                    <a:ext uri="{9D8B030D-6E8A-4147-A177-3AD203B41FA5}">
                      <a16:colId xmlns:a16="http://schemas.microsoft.com/office/drawing/2014/main" val="741701566"/>
                    </a:ext>
                  </a:extLst>
                </a:gridCol>
              </a:tblGrid>
              <a:tr h="465031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Dépenses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recettes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490280"/>
                  </a:ext>
                </a:extLst>
              </a:tr>
              <a:tr h="4650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Section de fonctionnement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2 666 998,48 €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2 179 270,00 €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0302336"/>
                  </a:ext>
                </a:extLst>
              </a:tr>
              <a:tr h="4650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Report excédent 2016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487 728,48 €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147365"/>
                  </a:ext>
                </a:extLst>
              </a:tr>
              <a:tr h="4650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Total de la section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2 666 998,48 €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2 666 998,48 €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513630"/>
                  </a:ext>
                </a:extLst>
              </a:tr>
              <a:tr h="465031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2759999"/>
                  </a:ext>
                </a:extLst>
              </a:tr>
              <a:tr h="4650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Section d'investissement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1 978 873,00 €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2 282 043,62 €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554932"/>
                  </a:ext>
                </a:extLst>
              </a:tr>
              <a:tr h="4650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RAR 2016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57 730,86 €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94 366,27 €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7906946"/>
                  </a:ext>
                </a:extLst>
              </a:tr>
              <a:tr h="4650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Déficit d'exécution 2016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339 806,03 €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240200"/>
                  </a:ext>
                </a:extLst>
              </a:tr>
              <a:tr h="4650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Total de la section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2 376 409,89 €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2 376 409,89 €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727319"/>
                  </a:ext>
                </a:extLst>
              </a:tr>
              <a:tr h="465031"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836051"/>
                  </a:ext>
                </a:extLst>
              </a:tr>
              <a:tr h="4650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TOTAL DU BUDGET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5 043 408,37 €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5 043 408,37 €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371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71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2016 des 2 049 740,02€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9947CB2-A0EB-4236-863D-212B274A2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521171"/>
              </p:ext>
            </p:extLst>
          </p:nvPr>
        </p:nvGraphicFramePr>
        <p:xfrm>
          <a:off x="954157" y="1489588"/>
          <a:ext cx="10770811" cy="497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09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 en % entre 2015 et 2016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4DB53A2A-B05A-47D2-9D1F-27E57E4BA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215855"/>
              </p:ext>
            </p:extLst>
          </p:nvPr>
        </p:nvGraphicFramePr>
        <p:xfrm>
          <a:off x="556591" y="2033586"/>
          <a:ext cx="11158331" cy="424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78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 	 </a:t>
            </a:r>
            <a:r>
              <a:rPr lang="fr-FR" sz="3600" b="1" dirty="0"/>
              <a:t>498 157,16 € </a:t>
            </a:r>
            <a:r>
              <a:rPr lang="fr-FR" sz="3600" dirty="0"/>
              <a:t>pour les charges générales	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Baisse de – 1,28% ( - 11 137,64 €)</a:t>
            </a:r>
          </a:p>
          <a:p>
            <a:r>
              <a:rPr lang="fr-FR" dirty="0"/>
              <a:t>Diminution des repas périscolaires (- 8k€), des entretiens bâtiments     ( - 5,3k€) et voiries ( - 11k€), des frais divers ( - 6,9k€), des fêtes et cérémonies (- 4k€)pour les plus importants</a:t>
            </a:r>
          </a:p>
          <a:p>
            <a:r>
              <a:rPr lang="fr-FR" dirty="0"/>
              <a:t>Augmentation de l’achat de petit équipement ( +7,8k€), de la maintenance ( + 9k€) et de l’enfouissement des réseaux ( + 9,5k€)</a:t>
            </a:r>
          </a:p>
        </p:txBody>
      </p:sp>
    </p:spTree>
    <p:extLst>
      <p:ext uri="{BB962C8B-B14F-4D97-AF65-F5344CB8AC3E}">
        <p14:creationId xmlns:p14="http://schemas.microsoft.com/office/powerpoint/2010/main" val="132694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2658</Words>
  <Application>Microsoft Office PowerPoint</Application>
  <PresentationFormat>Grand écran</PresentationFormat>
  <Paragraphs>886</Paragraphs>
  <Slides>66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Thème Office</vt:lpstr>
      <vt:lpstr>COMPTE DE GESTION</vt:lpstr>
      <vt:lpstr>Présentation PowerPoint</vt:lpstr>
      <vt:lpstr>Compte administratif </vt:lpstr>
      <vt:lpstr> VUE D’ENSEMBLE  BUDGET 2016</vt:lpstr>
      <vt:lpstr>FONCTIONNEMENT</vt:lpstr>
      <vt:lpstr>Dépenses réelles de Fonctionnement</vt:lpstr>
      <vt:lpstr>Répartition 2016 des 2 049 740,02€</vt:lpstr>
      <vt:lpstr>Evolution  en % entre 2015 et 2016</vt:lpstr>
      <vt:lpstr>   498 157,16 € pour les charges générales  </vt:lpstr>
      <vt:lpstr>Présentation PowerPoint</vt:lpstr>
      <vt:lpstr>  1 269 951,93 € pour les charges de Personnel </vt:lpstr>
      <vt:lpstr>Présentation PowerPoint</vt:lpstr>
      <vt:lpstr>Présentation PowerPoint</vt:lpstr>
      <vt:lpstr>  133 493,46 €  de charges de gestion courante.  </vt:lpstr>
      <vt:lpstr>Présentation PowerPoint</vt:lpstr>
      <vt:lpstr>   144 813,07 €  de charges financières (intérêts)  </vt:lpstr>
      <vt:lpstr>Présentation PowerPoint</vt:lpstr>
      <vt:lpstr>Recettes réelles 2016 :     2 345 815,53 €</vt:lpstr>
      <vt:lpstr>Présentation PowerPoint</vt:lpstr>
      <vt:lpstr>  104 006,01 €  d’atténuations de charges</vt:lpstr>
      <vt:lpstr>Produits des services : 213 236,3 €     ( - 10 268€)</vt:lpstr>
      <vt:lpstr>    impôts et taxes :     1 459 555,76 %</vt:lpstr>
      <vt:lpstr>Présentation PowerPoint</vt:lpstr>
      <vt:lpstr>545 546,59 € de dotations et participations</vt:lpstr>
      <vt:lpstr>Présentation PowerPoint</vt:lpstr>
      <vt:lpstr> Autres recettes  chapitre 75; 76; 77</vt:lpstr>
      <vt:lpstr>INVESTISSEMENT</vt:lpstr>
      <vt:lpstr>Présentation PowerPoint</vt:lpstr>
      <vt:lpstr>DEPENSES Totales : 677 843,48 €</vt:lpstr>
      <vt:lpstr> Opérations d’Equipements</vt:lpstr>
      <vt:lpstr>Présentation PowerPoint</vt:lpstr>
      <vt:lpstr>Présentation PowerPoint</vt:lpstr>
      <vt:lpstr>Présentation PowerPoint</vt:lpstr>
      <vt:lpstr>Recettes Totales : 397 607,70 €</vt:lpstr>
      <vt:lpstr> SUBVENTIONS  : 143 197,09 €</vt:lpstr>
      <vt:lpstr>2016</vt:lpstr>
      <vt:lpstr>Présentation PowerPoint</vt:lpstr>
      <vt:lpstr>VOTE des TAUX 2017</vt:lpstr>
      <vt:lpstr>   TAUX INCHANGES</vt:lpstr>
      <vt:lpstr>BUDGET PRIMITIF</vt:lpstr>
      <vt:lpstr>Section de FONCTIONNEMENT</vt:lpstr>
      <vt:lpstr> DEPENSES PREVISIONNELLES</vt:lpstr>
      <vt:lpstr>Présentation PowerPoint</vt:lpstr>
      <vt:lpstr> Charges Générales :     728 620 €</vt:lpstr>
      <vt:lpstr>   Charges de Personnel :   1 395 720 €</vt:lpstr>
      <vt:lpstr>Charges de gestion courante :    158 800 €</vt:lpstr>
      <vt:lpstr>Subventions aux associations</vt:lpstr>
      <vt:lpstr>Charges Financières :  165  000 €</vt:lpstr>
      <vt:lpstr>Autres dépenses prévisionnelles :   chapitre  014/67/ 023/042</vt:lpstr>
      <vt:lpstr>RECETTES PREVISIONNELLES</vt:lpstr>
      <vt:lpstr>Présentation PowerPoint</vt:lpstr>
      <vt:lpstr> Atténuation de produits : 4 000 € ( 85 000 €)</vt:lpstr>
      <vt:lpstr>Produits des services : 198 650 € ( 203 950 €)</vt:lpstr>
      <vt:lpstr> Impôts et Taxes : 1 450 517 € (1 390 600 €)</vt:lpstr>
      <vt:lpstr>Dotations et Participations : 505 900 € (511 900 €) </vt:lpstr>
      <vt:lpstr>   Autres recettes prévisionnelles :      chap. 75/76/77/042/reports</vt:lpstr>
      <vt:lpstr>Section d’Investissement</vt:lpstr>
      <vt:lpstr>   DEPENSES  :   2 376 409,89 €</vt:lpstr>
      <vt:lpstr>Présentation PowerPoint</vt:lpstr>
      <vt:lpstr>Présentation PowerPoint</vt:lpstr>
      <vt:lpstr>Présentation PowerPoint</vt:lpstr>
      <vt:lpstr>             RECETTES  :   2 376 409,89 €</vt:lpstr>
      <vt:lpstr>Subventions d’Investissement  :  586 135 €</vt:lpstr>
      <vt:lpstr>Présentation PowerPoint</vt:lpstr>
      <vt:lpstr>   Autres recettes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Compte administratif</dc:title>
  <dc:creator>Dominique JEANNIN</dc:creator>
  <cp:lastModifiedBy>Dominique Jeannin</cp:lastModifiedBy>
  <cp:revision>83</cp:revision>
  <dcterms:created xsi:type="dcterms:W3CDTF">2017-03-11T21:05:32Z</dcterms:created>
  <dcterms:modified xsi:type="dcterms:W3CDTF">2017-04-26T21:06:48Z</dcterms:modified>
</cp:coreProperties>
</file>